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1"/>
  </p:notesMasterIdLst>
  <p:sldIdLst>
    <p:sldId id="41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69" r:id="rId103"/>
    <p:sldId id="370" r:id="rId104"/>
    <p:sldId id="371" r:id="rId105"/>
    <p:sldId id="372" r:id="rId106"/>
    <p:sldId id="373" r:id="rId107"/>
    <p:sldId id="374" r:id="rId108"/>
    <p:sldId id="375" r:id="rId109"/>
    <p:sldId id="376" r:id="rId110"/>
    <p:sldId id="377" r:id="rId111"/>
    <p:sldId id="378" r:id="rId112"/>
    <p:sldId id="379" r:id="rId113"/>
    <p:sldId id="380" r:id="rId114"/>
    <p:sldId id="381" r:id="rId115"/>
    <p:sldId id="382" r:id="rId116"/>
    <p:sldId id="383" r:id="rId117"/>
    <p:sldId id="384" r:id="rId118"/>
    <p:sldId id="385" r:id="rId119"/>
    <p:sldId id="386" r:id="rId120"/>
    <p:sldId id="387" r:id="rId121"/>
    <p:sldId id="388" r:id="rId122"/>
    <p:sldId id="389" r:id="rId123"/>
    <p:sldId id="390" r:id="rId124"/>
    <p:sldId id="391" r:id="rId125"/>
    <p:sldId id="392" r:id="rId126"/>
    <p:sldId id="393" r:id="rId127"/>
    <p:sldId id="394" r:id="rId128"/>
    <p:sldId id="395" r:id="rId129"/>
    <p:sldId id="396" r:id="rId130"/>
    <p:sldId id="397" r:id="rId131"/>
    <p:sldId id="398" r:id="rId132"/>
    <p:sldId id="399" r:id="rId133"/>
    <p:sldId id="400" r:id="rId134"/>
    <p:sldId id="401" r:id="rId135"/>
    <p:sldId id="402" r:id="rId136"/>
    <p:sldId id="403" r:id="rId137"/>
    <p:sldId id="404" r:id="rId138"/>
    <p:sldId id="405" r:id="rId139"/>
    <p:sldId id="406" r:id="rId140"/>
    <p:sldId id="407" r:id="rId141"/>
    <p:sldId id="408" r:id="rId142"/>
    <p:sldId id="409" r:id="rId143"/>
    <p:sldId id="410" r:id="rId144"/>
    <p:sldId id="411" r:id="rId145"/>
    <p:sldId id="412" r:id="rId146"/>
    <p:sldId id="413" r:id="rId147"/>
    <p:sldId id="414" r:id="rId148"/>
    <p:sldId id="415" r:id="rId149"/>
    <p:sldId id="367" r:id="rId1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F3481-D9D5-412D-94BA-7984B9AF2EAF}" type="datetimeFigureOut">
              <a:rPr lang="ru-RU" smtClean="0"/>
              <a:t>15.12.2018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8769F-08C4-4228-B6CF-A648EBA76AE1}" type="slidenum">
              <a:rPr lang="ru-RU" smtClean="0"/>
              <a:t>‹#›</a:t>
            </a:fld>
            <a:endParaRPr lang="ru-RU"/>
          </a:p>
        </p:txBody>
      </p:sp>
    </p:spTree>
    <p:extLst>
      <p:ext uri="{BB962C8B-B14F-4D97-AF65-F5344CB8AC3E}">
        <p14:creationId xmlns:p14="http://schemas.microsoft.com/office/powerpoint/2010/main" val="70498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276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AE8B413D-BF41-4F56-A68A-1C0460F46E57}" type="slidenum">
              <a:rPr lang="ru-RU">
                <a:latin typeface="Tahoma" pitchFamily="34" charset="0"/>
              </a:rPr>
              <a:pPr eaLnBrk="1" hangingPunct="1"/>
              <a:t>1</a:t>
            </a:fld>
            <a:endParaRPr lang="ru-RU">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D0DB620-A1E6-4E0C-8B31-D2192BCEA391}" type="datetimeFigureOut">
              <a:rPr lang="ru-RU" smtClean="0"/>
              <a:t>15.12.2018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E57358-3970-42AD-8F6A-908D5041B742}"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D0DB620-A1E6-4E0C-8B31-D2192BCEA391}" type="datetimeFigureOut">
              <a:rPr lang="ru-RU" smtClean="0"/>
              <a:t>15.12.2018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E57358-3970-42AD-8F6A-908D5041B74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D0DB620-A1E6-4E0C-8B31-D2192BCEA391}" type="datetimeFigureOut">
              <a:rPr lang="ru-RU" smtClean="0"/>
              <a:t>15.12.2018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E57358-3970-42AD-8F6A-908D5041B74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6D0DB620-A1E6-4E0C-8B31-D2192BCEA391}" type="datetimeFigureOut">
              <a:rPr lang="ru-RU" smtClean="0"/>
              <a:t>15.12.2018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E57358-3970-42AD-8F6A-908D5041B742}"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D0DB620-A1E6-4E0C-8B31-D2192BCEA391}" type="datetimeFigureOut">
              <a:rPr lang="ru-RU" smtClean="0"/>
              <a:t>15.12.2018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E57358-3970-42AD-8F6A-908D5041B74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6D0DB620-A1E6-4E0C-8B31-D2192BCEA391}" type="datetimeFigureOut">
              <a:rPr lang="ru-RU" smtClean="0"/>
              <a:t>15.12.2018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E57358-3970-42AD-8F6A-908D5041B74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6D0DB620-A1E6-4E0C-8B31-D2192BCEA391}" type="datetimeFigureOut">
              <a:rPr lang="ru-RU" smtClean="0"/>
              <a:t>15.12.2018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BE57358-3970-42AD-8F6A-908D5041B74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D0DB620-A1E6-4E0C-8B31-D2192BCEA391}" type="datetimeFigureOut">
              <a:rPr lang="ru-RU" smtClean="0"/>
              <a:t>15.12.2018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BE57358-3970-42AD-8F6A-908D5041B74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DB620-A1E6-4E0C-8B31-D2192BCEA391}" type="datetimeFigureOut">
              <a:rPr lang="ru-RU" smtClean="0"/>
              <a:t>15.12.2018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BE57358-3970-42AD-8F6A-908D5041B74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D0DB620-A1E6-4E0C-8B31-D2192BCEA391}" type="datetimeFigureOut">
              <a:rPr lang="ru-RU" smtClean="0"/>
              <a:t>15.12.2018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E57358-3970-42AD-8F6A-908D5041B74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D0DB620-A1E6-4E0C-8B31-D2192BCEA391}" type="datetimeFigureOut">
              <a:rPr lang="ru-RU" smtClean="0"/>
              <a:t>15.12.2018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E57358-3970-42AD-8F6A-908D5041B74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D0DB620-A1E6-4E0C-8B31-D2192BCEA391}" type="datetimeFigureOut">
              <a:rPr lang="ru-RU" smtClean="0"/>
              <a:t>15.12.2018</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BE57358-3970-42AD-8F6A-908D5041B742}"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_____Microsoft_Excel_97-20031.xls"/></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p:cNvSpPr>
            <a:spLocks noChangeArrowheads="1"/>
          </p:cNvSpPr>
          <p:nvPr/>
        </p:nvSpPr>
        <p:spPr bwMode="auto">
          <a:xfrm>
            <a:off x="179388" y="188913"/>
            <a:ext cx="87137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ru-RU" sz="1400">
                <a:solidFill>
                  <a:srgbClr val="FFFF00"/>
                </a:solidFill>
              </a:rPr>
              <a:t>МИНИСТЕРСТВО </a:t>
            </a:r>
            <a:r>
              <a:rPr kumimoji="1" lang="en-US" sz="1400">
                <a:solidFill>
                  <a:srgbClr val="FFFF00"/>
                </a:solidFill>
              </a:rPr>
              <a:t> </a:t>
            </a:r>
            <a:r>
              <a:rPr kumimoji="1" lang="ru-RU" sz="1400">
                <a:solidFill>
                  <a:srgbClr val="FFFF00"/>
                </a:solidFill>
              </a:rPr>
              <a:t>ОБРАЗОВАНИЯ И НАУКИ РОССИЙСКОЙ ФЕДЕРАЦИИ</a:t>
            </a:r>
          </a:p>
          <a:p>
            <a:pPr algn="ctr"/>
            <a:r>
              <a:rPr kumimoji="1" lang="ru-RU" sz="1400">
                <a:solidFill>
                  <a:srgbClr val="FFFF00"/>
                </a:solidFill>
              </a:rPr>
              <a:t>ФЕДЕРАЛЬНОЕ ГОСУДАРСТВЕННОЕ БЮДЖЕТНОЕ ОБРАЗОВАТЕЛЬНОЕ</a:t>
            </a:r>
          </a:p>
          <a:p>
            <a:pPr algn="ctr"/>
            <a:r>
              <a:rPr kumimoji="1" lang="ru-RU" sz="1400">
                <a:solidFill>
                  <a:srgbClr val="FFFF00"/>
                </a:solidFill>
              </a:rPr>
              <a:t>УЧРЕЖДЕНИЕ ВЫСШЕГО ОБРАЗОВАНИЯ</a:t>
            </a:r>
          </a:p>
          <a:p>
            <a:pPr algn="ctr"/>
            <a:r>
              <a:rPr kumimoji="1" lang="ru-RU" sz="1400">
                <a:solidFill>
                  <a:srgbClr val="FFFF00"/>
                </a:solidFill>
              </a:rPr>
              <a:t>«РОСТОВСКИЙ ГОСУДАРСТВЕННЫЙ ЭКОНОМИЧЕСКИЙ УНИВЕРСИТЕТ (РИНХ)»</a:t>
            </a:r>
            <a:endParaRPr lang="ru-RU" sz="1400"/>
          </a:p>
        </p:txBody>
      </p:sp>
      <p:sp>
        <p:nvSpPr>
          <p:cNvPr id="3075" name="Прямоугольник 2"/>
          <p:cNvSpPr>
            <a:spLocks noChangeArrowheads="1"/>
          </p:cNvSpPr>
          <p:nvPr/>
        </p:nvSpPr>
        <p:spPr bwMode="auto">
          <a:xfrm>
            <a:off x="3149600" y="2806700"/>
            <a:ext cx="2589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ru-RU" sz="1400">
                <a:solidFill>
                  <a:srgbClr val="FFFF00"/>
                </a:solidFill>
              </a:rPr>
              <a:t>ЮРИДИЧЕСКИЙ ФАКУЛЬТЕТ </a:t>
            </a:r>
            <a:endParaRPr lang="ru-RU" sz="1400"/>
          </a:p>
        </p:txBody>
      </p:sp>
      <p:sp>
        <p:nvSpPr>
          <p:cNvPr id="4" name="Прямоугольник 3"/>
          <p:cNvSpPr/>
          <p:nvPr/>
        </p:nvSpPr>
        <p:spPr>
          <a:xfrm>
            <a:off x="241300" y="3224213"/>
            <a:ext cx="8713788" cy="368300"/>
          </a:xfrm>
          <a:prstGeom prst="rect">
            <a:avLst/>
          </a:prstGeom>
        </p:spPr>
        <p:txBody>
          <a:bodyPr>
            <a:spAutoFit/>
          </a:bodyPr>
          <a:lstStyle/>
          <a:p>
            <a:pPr algn="ctr">
              <a:defRPr/>
            </a:pPr>
            <a:r>
              <a:rPr lang="ru-RU" b="1" dirty="0">
                <a:solidFill>
                  <a:srgbClr val="FFFF00"/>
                </a:solidFill>
                <a:effectLst>
                  <a:outerShdw blurRad="38100" dist="38100" dir="2700000" algn="tl">
                    <a:srgbClr val="000000"/>
                  </a:outerShdw>
                </a:effectLst>
              </a:rPr>
              <a:t>КАФЕДРА СУДЕБНОЙ ЭКСПЕРТИЗЫ И КРИМИНАЛИСТИКИ</a:t>
            </a:r>
            <a:endParaRPr lang="en-US" b="1" dirty="0">
              <a:solidFill>
                <a:srgbClr val="FFFF00"/>
              </a:solidFill>
              <a:effectLst>
                <a:outerShdw blurRad="38100" dist="38100" dir="2700000" algn="tl">
                  <a:srgbClr val="000000"/>
                </a:outerShdw>
              </a:effectLst>
            </a:endParaRPr>
          </a:p>
        </p:txBody>
      </p:sp>
      <p:sp>
        <p:nvSpPr>
          <p:cNvPr id="5" name="Прямоугольник 4"/>
          <p:cNvSpPr/>
          <p:nvPr/>
        </p:nvSpPr>
        <p:spPr>
          <a:xfrm>
            <a:off x="2576513" y="3789363"/>
            <a:ext cx="4114800" cy="369887"/>
          </a:xfrm>
          <a:prstGeom prst="rect">
            <a:avLst/>
          </a:prstGeom>
        </p:spPr>
        <p:txBody>
          <a:bodyPr wrap="none">
            <a:spAutoFit/>
          </a:bodyPr>
          <a:lstStyle/>
          <a:p>
            <a:pPr algn="ctr">
              <a:defRPr/>
            </a:pPr>
            <a:r>
              <a:rPr lang="ru-RU" b="1" dirty="0">
                <a:solidFill>
                  <a:srgbClr val="FF0000"/>
                </a:solidFill>
                <a:effectLst>
                  <a:outerShdw blurRad="38100" dist="38100" dir="2700000" algn="tl">
                    <a:srgbClr val="000000"/>
                  </a:outerShdw>
                </a:effectLst>
              </a:rPr>
              <a:t>ИНФОРМАЦИОННЫЙ МАТЕРИАЛ</a:t>
            </a:r>
          </a:p>
        </p:txBody>
      </p:sp>
      <p:sp>
        <p:nvSpPr>
          <p:cNvPr id="3078" name="Прямоугольник 5"/>
          <p:cNvSpPr>
            <a:spLocks noChangeArrowheads="1"/>
          </p:cNvSpPr>
          <p:nvPr/>
        </p:nvSpPr>
        <p:spPr bwMode="auto">
          <a:xfrm>
            <a:off x="241300" y="4292600"/>
            <a:ext cx="8785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3200" b="1" dirty="0">
                <a:solidFill>
                  <a:srgbClr val="FFC000"/>
                </a:solidFill>
              </a:rPr>
              <a:t>«ТАКТИКА</a:t>
            </a:r>
            <a:r>
              <a:rPr lang="en-US" sz="3200" b="1" dirty="0">
                <a:solidFill>
                  <a:srgbClr val="FFC000"/>
                </a:solidFill>
              </a:rPr>
              <a:t> </a:t>
            </a:r>
            <a:r>
              <a:rPr lang="ru-RU" sz="3200" b="1" dirty="0">
                <a:solidFill>
                  <a:srgbClr val="FFC000"/>
                </a:solidFill>
              </a:rPr>
              <a:t>ОСМОТРОВ МЕСТ ДТП</a:t>
            </a:r>
            <a:r>
              <a:rPr lang="en-US" sz="3200" b="1" dirty="0">
                <a:solidFill>
                  <a:srgbClr val="FFC000"/>
                </a:solidFill>
              </a:rPr>
              <a:t> </a:t>
            </a:r>
            <a:r>
              <a:rPr lang="ru-RU" sz="3200" b="1" dirty="0">
                <a:solidFill>
                  <a:srgbClr val="FFC000"/>
                </a:solidFill>
              </a:rPr>
              <a:t>И МЕТОДИКА ПРОВЕДЕНИЯ СЛЕДСТВЕННЫХ ДЕЙСТВИЙ ПРИ ИХ РАССЛЕДОВАНИИ»</a:t>
            </a:r>
            <a:endParaRPr lang="ru-RU" sz="3200" b="1" dirty="0">
              <a:solidFill>
                <a:srgbClr val="FFC000"/>
              </a:solidFill>
            </a:endParaRPr>
          </a:p>
        </p:txBody>
      </p:sp>
      <p:pic>
        <p:nvPicPr>
          <p:cNvPr id="3079" name="Picture 8" descr="C:\Users\Leon\Desktop\ЛОГОТИП РИНХ.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222375"/>
            <a:ext cx="1905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245852"/>
      </p:ext>
    </p:extLst>
  </p:cSld>
  <p:clrMapOvr>
    <a:masterClrMapping/>
  </p:clrMapOvr>
  <p:transition spd="slow" advTm="1683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280920" cy="2308324"/>
          </a:xfrm>
          <a:prstGeom prst="rect">
            <a:avLst/>
          </a:prstGeom>
        </p:spPr>
        <p:txBody>
          <a:bodyPr wrap="square">
            <a:spAutoFit/>
          </a:bodyPr>
          <a:lstStyle/>
          <a:p>
            <a:r>
              <a:rPr lang="ru-RU" sz="2400" b="1" dirty="0" smtClean="0">
                <a:solidFill>
                  <a:srgbClr val="FFC000"/>
                </a:solidFill>
              </a:rPr>
              <a:t>2) Сведения о времени суток</a:t>
            </a:r>
          </a:p>
          <a:p>
            <a:r>
              <a:rPr lang="ru-RU" sz="2400" b="1" dirty="0" smtClean="0">
                <a:solidFill>
                  <a:srgbClr val="FFC000"/>
                </a:solidFill>
              </a:rPr>
              <a:t>Если осмотр производится в темное время, то указать наличие или отсутствие дополнительного освещения (уличное освещение, свет из окон находящихся поблизости строений, свет луны в зависимости от фазы), кроме света фар транспортного средства.</a:t>
            </a:r>
            <a:endParaRPr lang="ru-RU" sz="2400" b="1" dirty="0">
              <a:solidFill>
                <a:srgbClr val="FFC000"/>
              </a:solidFill>
            </a:endParaRPr>
          </a:p>
        </p:txBody>
      </p:sp>
      <p:sp>
        <p:nvSpPr>
          <p:cNvPr id="3" name="Прямоугольник 2"/>
          <p:cNvSpPr/>
          <p:nvPr/>
        </p:nvSpPr>
        <p:spPr>
          <a:xfrm>
            <a:off x="414543" y="2924944"/>
            <a:ext cx="8280920" cy="1569660"/>
          </a:xfrm>
          <a:prstGeom prst="rect">
            <a:avLst/>
          </a:prstGeom>
        </p:spPr>
        <p:txBody>
          <a:bodyPr wrap="square">
            <a:spAutoFit/>
          </a:bodyPr>
          <a:lstStyle/>
          <a:p>
            <a:r>
              <a:rPr lang="ru-RU" sz="2400" b="1" dirty="0" smtClean="0">
                <a:solidFill>
                  <a:srgbClr val="FFC000"/>
                </a:solidFill>
              </a:rPr>
              <a:t>3) Сведения о транспортных средствах, оставшихся на месте происшествия.</a:t>
            </a:r>
          </a:p>
          <a:p>
            <a:r>
              <a:rPr lang="ru-RU" sz="2400" b="1" dirty="0" smtClean="0">
                <a:solidFill>
                  <a:srgbClr val="FFC000"/>
                </a:solidFill>
              </a:rPr>
              <a:t>Указывается марка, модель и регистрационный номер транспортного средства. </a:t>
            </a:r>
            <a:endParaRPr lang="ru-RU" sz="2400" b="1" dirty="0">
              <a:solidFill>
                <a:srgbClr val="FFC000"/>
              </a:solidFill>
            </a:endParaRPr>
          </a:p>
        </p:txBody>
      </p:sp>
    </p:spTree>
    <p:extLst>
      <p:ext uri="{BB962C8B-B14F-4D97-AF65-F5344CB8AC3E}">
        <p14:creationId xmlns:p14="http://schemas.microsoft.com/office/powerpoint/2010/main" val="6151004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548680"/>
            <a:ext cx="8280920" cy="4893647"/>
          </a:xfrm>
          <a:prstGeom prst="rect">
            <a:avLst/>
          </a:prstGeom>
        </p:spPr>
        <p:txBody>
          <a:bodyPr wrap="square">
            <a:spAutoFit/>
          </a:bodyPr>
          <a:lstStyle/>
          <a:p>
            <a:r>
              <a:rPr lang="ru-RU" sz="2400" b="1" dirty="0">
                <a:solidFill>
                  <a:srgbClr val="FFC000"/>
                </a:solidFill>
              </a:rPr>
              <a:t>В постановлении о назначении автотехнической экспертизы следует указать предельные (максимальное и минимальное) значения времени движения пешехода-демонстратора, полученные при контрольных проходах в темпе, указанном очевидцем. Так, для приведенного примера следует указать время 3,2-3,3 с.</a:t>
            </a:r>
          </a:p>
          <a:p>
            <a:endParaRPr lang="ru-RU" sz="2400" b="1" dirty="0" smtClean="0">
              <a:solidFill>
                <a:srgbClr val="FFC000"/>
              </a:solidFill>
            </a:endParaRPr>
          </a:p>
          <a:p>
            <a:r>
              <a:rPr lang="ru-RU" sz="2400" b="1" dirty="0" smtClean="0">
                <a:solidFill>
                  <a:srgbClr val="FFC000"/>
                </a:solidFill>
              </a:rPr>
              <a:t>В </a:t>
            </a:r>
            <a:r>
              <a:rPr lang="ru-RU" sz="2400" b="1" dirty="0">
                <a:solidFill>
                  <a:srgbClr val="FFC000"/>
                </a:solidFill>
              </a:rPr>
              <a:t>случаях, когда пешеход перед наездом изменял темп или направление движения, останавливался; необходимо измерить время движения пешехода-демонстратора на каждом из участков его пути и время, затраченное на остановку. </a:t>
            </a:r>
            <a:endParaRPr lang="ru-RU" sz="2400" b="1" dirty="0" smtClean="0">
              <a:solidFill>
                <a:srgbClr val="FFC000"/>
              </a:solidFill>
            </a:endParaRPr>
          </a:p>
          <a:p>
            <a:r>
              <a:rPr lang="ru-RU" sz="2400" b="1" dirty="0" smtClean="0">
                <a:solidFill>
                  <a:srgbClr val="FFC000"/>
                </a:solidFill>
              </a:rPr>
              <a:t>Для </a:t>
            </a:r>
            <a:r>
              <a:rPr lang="ru-RU" sz="2400" b="1" dirty="0">
                <a:solidFill>
                  <a:srgbClr val="FFC000"/>
                </a:solidFill>
              </a:rPr>
              <a:t>этого следует привлекать для производства замеров нескольких хронометристов.</a:t>
            </a:r>
          </a:p>
        </p:txBody>
      </p:sp>
    </p:spTree>
    <p:extLst>
      <p:ext uri="{BB962C8B-B14F-4D97-AF65-F5344CB8AC3E}">
        <p14:creationId xmlns:p14="http://schemas.microsoft.com/office/powerpoint/2010/main" val="299559794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48680"/>
            <a:ext cx="8424936" cy="5262979"/>
          </a:xfrm>
          <a:prstGeom prst="rect">
            <a:avLst/>
          </a:prstGeom>
        </p:spPr>
        <p:txBody>
          <a:bodyPr wrap="square">
            <a:spAutoFit/>
          </a:bodyPr>
          <a:lstStyle/>
          <a:p>
            <a:r>
              <a:rPr lang="ru-RU" sz="2400" b="1" dirty="0">
                <a:solidFill>
                  <a:srgbClr val="FFC000"/>
                </a:solidFill>
              </a:rPr>
              <a:t>Например, если пешеход прошел по проезжей части шагом 3 м, остановился, а затем побежал назад, то по ходу воспроизводства демонстратором этих действий один хронометрист должен замерять время движения демонстратора шагом до остановки, другой - время, которое демонстратор простоял, третий - время бега демонстратора в обратном направлении до места наезда (с помощью </a:t>
            </a:r>
            <a:r>
              <a:rPr lang="ru-RU" sz="2400" b="1" dirty="0" err="1">
                <a:solidFill>
                  <a:srgbClr val="FFC000"/>
                </a:solidFill>
              </a:rPr>
              <a:t>двухстрелочного</a:t>
            </a:r>
            <a:r>
              <a:rPr lang="ru-RU" sz="2400" b="1" dirty="0">
                <a:solidFill>
                  <a:srgbClr val="FFC000"/>
                </a:solidFill>
              </a:rPr>
              <a:t> секундомера один хронометрист может замерять, например, время преодоления демонстратором одного из участков и время остановки).</a:t>
            </a:r>
          </a:p>
          <a:p>
            <a:endParaRPr lang="ru-RU" sz="2400" b="1" dirty="0" smtClean="0">
              <a:solidFill>
                <a:srgbClr val="FFC000"/>
              </a:solidFill>
            </a:endParaRPr>
          </a:p>
          <a:p>
            <a:r>
              <a:rPr lang="ru-RU" sz="2400" b="1" dirty="0" smtClean="0">
                <a:solidFill>
                  <a:srgbClr val="FFC000"/>
                </a:solidFill>
              </a:rPr>
              <a:t>Корректировка </a:t>
            </a:r>
            <a:r>
              <a:rPr lang="ru-RU" sz="2400" b="1" dirty="0">
                <a:solidFill>
                  <a:srgbClr val="FFC000"/>
                </a:solidFill>
              </a:rPr>
              <a:t>темпа движения демонстратора производится по </a:t>
            </a:r>
            <a:r>
              <a:rPr lang="ru-RU" sz="2400" b="1" dirty="0" smtClean="0">
                <a:solidFill>
                  <a:srgbClr val="FFC000"/>
                </a:solidFill>
              </a:rPr>
              <a:t>правилам, которые были отражены на ранее продемонстрированных Вам слайдах.</a:t>
            </a:r>
            <a:endParaRPr lang="ru-RU" sz="2400" b="1" dirty="0">
              <a:solidFill>
                <a:srgbClr val="FFC000"/>
              </a:solidFill>
            </a:endParaRPr>
          </a:p>
        </p:txBody>
      </p:sp>
    </p:spTree>
    <p:extLst>
      <p:ext uri="{BB962C8B-B14F-4D97-AF65-F5344CB8AC3E}">
        <p14:creationId xmlns:p14="http://schemas.microsoft.com/office/powerpoint/2010/main" val="400965342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280920" cy="830997"/>
          </a:xfrm>
          <a:prstGeom prst="rect">
            <a:avLst/>
          </a:prstGeom>
        </p:spPr>
        <p:txBody>
          <a:bodyPr wrap="square">
            <a:spAutoFit/>
          </a:bodyPr>
          <a:lstStyle/>
          <a:p>
            <a:pPr algn="ctr"/>
            <a:r>
              <a:rPr lang="ru-RU" sz="2400" b="1" dirty="0">
                <a:solidFill>
                  <a:srgbClr val="FFC000"/>
                </a:solidFill>
              </a:rPr>
              <a:t>ОПРЕДЕЛЕНИЕ СКОРОСТИ ДВИЖЕНИЯ ТРАНСПОРТНОГО СРЕДСТВА</a:t>
            </a:r>
          </a:p>
        </p:txBody>
      </p:sp>
      <p:sp>
        <p:nvSpPr>
          <p:cNvPr id="3" name="Прямоугольник 2"/>
          <p:cNvSpPr/>
          <p:nvPr/>
        </p:nvSpPr>
        <p:spPr>
          <a:xfrm>
            <a:off x="323528" y="1305342"/>
            <a:ext cx="8424936" cy="4893647"/>
          </a:xfrm>
          <a:prstGeom prst="rect">
            <a:avLst/>
          </a:prstGeom>
        </p:spPr>
        <p:txBody>
          <a:bodyPr wrap="square">
            <a:spAutoFit/>
          </a:bodyPr>
          <a:lstStyle/>
          <a:p>
            <a:r>
              <a:rPr lang="ru-RU" sz="2400" b="1" dirty="0">
                <a:solidFill>
                  <a:srgbClr val="FFC000"/>
                </a:solidFill>
              </a:rPr>
              <a:t>Для проведения контрольных заездов должно использоваться то же самое транспортное средство, скорость которого во время ДТП проверяется (имеется ввиду скорость, с которой двигалось транспортное средство до наезда (столкновения) или торможения в случаях, когда торможение водителем не применялось или не зафиксированы в силу каких-либо причин следы торможения.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При </a:t>
            </a:r>
            <a:r>
              <a:rPr lang="ru-RU" sz="2400" b="1" dirty="0">
                <a:solidFill>
                  <a:srgbClr val="FFC000"/>
                </a:solidFill>
              </a:rPr>
              <a:t>его повреждении можно использовать транспортное средство такой же марки (модели) и желательно такой же окраски. Погодные условия также следует выбирать наиболее приближенные к условиям, имевшим место во время ДТП (солнечно, пасмурно, дождь и т.п.).</a:t>
            </a:r>
          </a:p>
        </p:txBody>
      </p:sp>
    </p:spTree>
    <p:extLst>
      <p:ext uri="{BB962C8B-B14F-4D97-AF65-F5344CB8AC3E}">
        <p14:creationId xmlns:p14="http://schemas.microsoft.com/office/powerpoint/2010/main" val="28092495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24936" cy="1569660"/>
          </a:xfrm>
          <a:prstGeom prst="rect">
            <a:avLst/>
          </a:prstGeom>
        </p:spPr>
        <p:txBody>
          <a:bodyPr wrap="square">
            <a:spAutoFit/>
          </a:bodyPr>
          <a:lstStyle/>
          <a:p>
            <a:r>
              <a:rPr lang="ru-RU" sz="2400" b="1" dirty="0">
                <a:solidFill>
                  <a:srgbClr val="FFC000"/>
                </a:solidFill>
              </a:rPr>
              <a:t>Ход эксперимента. </a:t>
            </a:r>
            <a:endParaRPr lang="ru-RU" sz="2400" b="1" dirty="0" smtClean="0">
              <a:solidFill>
                <a:srgbClr val="FFC000"/>
              </a:solidFill>
            </a:endParaRPr>
          </a:p>
          <a:p>
            <a:r>
              <a:rPr lang="ru-RU" b="1" dirty="0" smtClean="0">
                <a:solidFill>
                  <a:srgbClr val="FFC000"/>
                </a:solidFill>
              </a:rPr>
              <a:t>Наиболее </a:t>
            </a:r>
            <a:r>
              <a:rPr lang="ru-RU" b="1" dirty="0">
                <a:solidFill>
                  <a:srgbClr val="FFC000"/>
                </a:solidFill>
              </a:rPr>
              <a:t>удобно, быстро, надежно и с наибольшей точностью измеряется скорость движения транспортного средства при помощи радара-</a:t>
            </a:r>
            <a:r>
              <a:rPr lang="ru-RU" b="1" dirty="0" err="1">
                <a:solidFill>
                  <a:srgbClr val="FFC000"/>
                </a:solidFill>
              </a:rPr>
              <a:t>скоростемера</a:t>
            </a:r>
            <a:r>
              <a:rPr lang="ru-RU" b="1" dirty="0">
                <a:solidFill>
                  <a:srgbClr val="FFC000"/>
                </a:solidFill>
              </a:rPr>
              <a:t>, которым оснащается </a:t>
            </a:r>
            <a:r>
              <a:rPr lang="ru-RU" b="1" dirty="0" smtClean="0">
                <a:solidFill>
                  <a:srgbClr val="FFC000"/>
                </a:solidFill>
              </a:rPr>
              <a:t>ГИБДД. ( типа «</a:t>
            </a:r>
            <a:r>
              <a:rPr lang="ru-RU" b="1" dirty="0" err="1" smtClean="0">
                <a:solidFill>
                  <a:srgbClr val="FFC000"/>
                </a:solidFill>
              </a:rPr>
              <a:t>Радис</a:t>
            </a:r>
            <a:r>
              <a:rPr lang="ru-RU" b="1" dirty="0" smtClean="0">
                <a:solidFill>
                  <a:srgbClr val="FFC000"/>
                </a:solidFill>
              </a:rPr>
              <a:t>», «РС-02», «</a:t>
            </a:r>
            <a:r>
              <a:rPr lang="en-US" b="1" dirty="0" smtClean="0">
                <a:solidFill>
                  <a:srgbClr val="FFC000"/>
                </a:solidFill>
              </a:rPr>
              <a:t>Cobra</a:t>
            </a:r>
            <a:r>
              <a:rPr lang="ru-RU" b="1" dirty="0" smtClean="0">
                <a:solidFill>
                  <a:srgbClr val="FFC000"/>
                </a:solidFill>
              </a:rPr>
              <a:t>», «Визир», «</a:t>
            </a:r>
            <a:r>
              <a:rPr lang="ru-RU" b="1" dirty="0" err="1" smtClean="0">
                <a:solidFill>
                  <a:srgbClr val="FFC000"/>
                </a:solidFill>
              </a:rPr>
              <a:t>Бинар</a:t>
            </a:r>
            <a:r>
              <a:rPr lang="ru-RU" b="1" dirty="0" smtClean="0">
                <a:solidFill>
                  <a:srgbClr val="FFC000"/>
                </a:solidFill>
              </a:rPr>
              <a:t>», «Искра-1» и т.д.)</a:t>
            </a:r>
            <a:endParaRPr lang="ru-RU" b="1" dirty="0">
              <a:solidFill>
                <a:srgbClr val="FFC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44" y="4221088"/>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943824"/>
            <a:ext cx="1791072" cy="224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994031"/>
            <a:ext cx="2312250" cy="170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3842469"/>
            <a:ext cx="2178347" cy="234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3852" y="4217979"/>
            <a:ext cx="30480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2584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1844" y="908720"/>
            <a:ext cx="8064896" cy="2308324"/>
          </a:xfrm>
          <a:prstGeom prst="rect">
            <a:avLst/>
          </a:prstGeom>
        </p:spPr>
        <p:txBody>
          <a:bodyPr wrap="square">
            <a:spAutoFit/>
          </a:bodyPr>
          <a:lstStyle/>
          <a:p>
            <a:r>
              <a:rPr lang="ru-RU" sz="2400" b="1" dirty="0">
                <a:solidFill>
                  <a:srgbClr val="FFC000"/>
                </a:solidFill>
              </a:rPr>
              <a:t>Транспортное средство, скорость которого определяется, несколько раз проезжает по контрольному участку по той же траектории, что и во время ДТП. Скорость движения транспортного средства корректируется с помощью показаний свидетелей-очевидцев таким же образом, как и при определении скорости движения пешехода.</a:t>
            </a:r>
          </a:p>
        </p:txBody>
      </p:sp>
    </p:spTree>
    <p:extLst>
      <p:ext uri="{BB962C8B-B14F-4D97-AF65-F5344CB8AC3E}">
        <p14:creationId xmlns:p14="http://schemas.microsoft.com/office/powerpoint/2010/main" val="28163462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4345"/>
            <a:ext cx="8208912" cy="6001643"/>
          </a:xfrm>
          <a:prstGeom prst="rect">
            <a:avLst/>
          </a:prstGeom>
        </p:spPr>
        <p:txBody>
          <a:bodyPr wrap="square">
            <a:spAutoFit/>
          </a:bodyPr>
          <a:lstStyle/>
          <a:p>
            <a:r>
              <a:rPr lang="ru-RU" sz="2400" b="1" dirty="0">
                <a:solidFill>
                  <a:srgbClr val="FFC000"/>
                </a:solidFill>
              </a:rPr>
              <a:t>Определение скорости движения по установленному на самом транспортном средстве спидометру, как правило, не обеспечивает требуемой точности замера, так как указанный прибор, во-первых, за весь срок службы проверяется, как правило, только один раз (при его изготовлении), во-вторых, допустимая степень погрешности даже для исправного прибора уже составляет до 5% (при скорости в 50 км/ч технически исправный прибор может показывать от 47.5 км/ч до 52.5 км/ч), в-третьих, снижение давления воздуха в ведущих колесах транспортного средства, а равно как и его чрезмерное повышение, а также эксплуатация шин другого, не предусмотренной конструкцией автомобиля, размера, использование шестерен главной передачи с разным числом зубьев от другой модификации  автомобиля одной марки также может в значительной степени повлиять на итоговые показания спидометра.</a:t>
            </a:r>
          </a:p>
        </p:txBody>
      </p:sp>
    </p:spTree>
    <p:extLst>
      <p:ext uri="{BB962C8B-B14F-4D97-AF65-F5344CB8AC3E}">
        <p14:creationId xmlns:p14="http://schemas.microsoft.com/office/powerpoint/2010/main" val="21644212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825" y="332656"/>
            <a:ext cx="8352928" cy="2677656"/>
          </a:xfrm>
          <a:prstGeom prst="rect">
            <a:avLst/>
          </a:prstGeom>
        </p:spPr>
        <p:txBody>
          <a:bodyPr wrap="square">
            <a:spAutoFit/>
          </a:bodyPr>
          <a:lstStyle/>
          <a:p>
            <a:r>
              <a:rPr lang="ru-RU" sz="2400" b="1" dirty="0" smtClean="0">
                <a:solidFill>
                  <a:srgbClr val="FFC000"/>
                </a:solidFill>
              </a:rPr>
              <a:t>В </a:t>
            </a:r>
            <a:r>
              <a:rPr lang="ru-RU" sz="2400" b="1" dirty="0">
                <a:solidFill>
                  <a:srgbClr val="FFC000"/>
                </a:solidFill>
              </a:rPr>
              <a:t>случае отсутствия радара-</a:t>
            </a:r>
            <a:r>
              <a:rPr lang="ru-RU" sz="2400" b="1" dirty="0" err="1">
                <a:solidFill>
                  <a:srgbClr val="FFC000"/>
                </a:solidFill>
              </a:rPr>
              <a:t>скоростемера</a:t>
            </a:r>
            <a:r>
              <a:rPr lang="ru-RU" sz="2400" b="1" dirty="0">
                <a:solidFill>
                  <a:srgbClr val="FFC000"/>
                </a:solidFill>
              </a:rPr>
              <a:t> </a:t>
            </a:r>
            <a:r>
              <a:rPr lang="ru-RU" sz="2400" b="1" dirty="0" smtClean="0">
                <a:solidFill>
                  <a:srgbClr val="FFC000"/>
                </a:solidFill>
              </a:rPr>
              <a:t>(проверяется 1 раз в 2 года) на </a:t>
            </a:r>
            <a:r>
              <a:rPr lang="ru-RU" sz="2400" b="1" dirty="0">
                <a:solidFill>
                  <a:srgbClr val="FFC000"/>
                </a:solidFill>
              </a:rPr>
              <a:t>проезжей части </a:t>
            </a:r>
            <a:r>
              <a:rPr lang="ru-RU" sz="2400" b="1" dirty="0" err="1">
                <a:solidFill>
                  <a:srgbClr val="FFC000"/>
                </a:solidFill>
              </a:rPr>
              <a:t>отмеряется</a:t>
            </a:r>
            <a:r>
              <a:rPr lang="ru-RU" sz="2400" b="1" dirty="0">
                <a:solidFill>
                  <a:srgbClr val="FFC000"/>
                </a:solidFill>
              </a:rPr>
              <a:t> контрольный участок длиной 20 м (при определении высоких скоростей движения, более 70 км/ч, длина контрольного участка должна быть 40 м). В начале участка проводится контрольная линия или устанавливается вешка 1,  в конце контрольная линия или вешка </a:t>
            </a:r>
            <a:r>
              <a:rPr lang="ru-RU" sz="2400" b="1" dirty="0" smtClean="0">
                <a:solidFill>
                  <a:srgbClr val="FFC000"/>
                </a:solidFill>
              </a:rPr>
              <a:t>2. </a:t>
            </a:r>
            <a:endParaRPr lang="ru-RU" sz="2400" b="1" dirty="0">
              <a:solidFill>
                <a:srgbClr val="FFC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284984"/>
            <a:ext cx="7538966" cy="235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4263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64704"/>
            <a:ext cx="8208912" cy="4154984"/>
          </a:xfrm>
          <a:prstGeom prst="rect">
            <a:avLst/>
          </a:prstGeom>
        </p:spPr>
        <p:txBody>
          <a:bodyPr wrap="square">
            <a:spAutoFit/>
          </a:bodyPr>
          <a:lstStyle/>
          <a:p>
            <a:r>
              <a:rPr lang="ru-RU" sz="2400" b="1" dirty="0">
                <a:solidFill>
                  <a:srgbClr val="FFC000"/>
                </a:solidFill>
              </a:rPr>
              <a:t>С помощью секундомера замеряется время преодоления транспортным средством контрольного участка. Хронометристу   удобнее всего располагаться в транспортном средстве, включая секундомер в момент пересечения им контрольной линии 1 и выключения в момент пересечения контрольной линии 2. Скорость транспортного средства определяется по формуле:</a:t>
            </a:r>
          </a:p>
          <a:p>
            <a:r>
              <a:rPr lang="ru-RU" sz="2400" b="1" dirty="0" err="1">
                <a:solidFill>
                  <a:srgbClr val="FFC000"/>
                </a:solidFill>
              </a:rPr>
              <a:t>Va</a:t>
            </a:r>
            <a:r>
              <a:rPr lang="ru-RU" sz="2400" b="1" dirty="0">
                <a:solidFill>
                  <a:srgbClr val="FFC000"/>
                </a:solidFill>
              </a:rPr>
              <a:t> = </a:t>
            </a:r>
            <a:r>
              <a:rPr lang="ru-RU" sz="2400" b="1" dirty="0" err="1">
                <a:solidFill>
                  <a:srgbClr val="FFC000"/>
                </a:solidFill>
              </a:rPr>
              <a:t>Sk</a:t>
            </a:r>
            <a:r>
              <a:rPr lang="ru-RU" sz="2400" b="1" dirty="0">
                <a:solidFill>
                  <a:srgbClr val="FFC000"/>
                </a:solidFill>
              </a:rPr>
              <a:t> / </a:t>
            </a:r>
            <a:r>
              <a:rPr lang="ru-RU" sz="2400" b="1" dirty="0" err="1">
                <a:solidFill>
                  <a:srgbClr val="FFC000"/>
                </a:solidFill>
              </a:rPr>
              <a:t>Ik</a:t>
            </a:r>
            <a:r>
              <a:rPr lang="ru-RU" sz="2400" b="1" dirty="0">
                <a:solidFill>
                  <a:srgbClr val="FFC000"/>
                </a:solidFill>
              </a:rPr>
              <a:t> * 3,6</a:t>
            </a:r>
          </a:p>
          <a:p>
            <a:r>
              <a:rPr lang="ru-RU" sz="2400" b="1" dirty="0">
                <a:solidFill>
                  <a:srgbClr val="FFC000"/>
                </a:solidFill>
              </a:rPr>
              <a:t>где: </a:t>
            </a:r>
            <a:r>
              <a:rPr lang="ru-RU" sz="2400" b="1" dirty="0" err="1">
                <a:solidFill>
                  <a:srgbClr val="FFC000"/>
                </a:solidFill>
              </a:rPr>
              <a:t>Sk</a:t>
            </a:r>
            <a:r>
              <a:rPr lang="ru-RU" sz="2400" b="1" dirty="0">
                <a:solidFill>
                  <a:srgbClr val="FFC000"/>
                </a:solidFill>
              </a:rPr>
              <a:t> - длина контрольного участка в метрах;</a:t>
            </a:r>
          </a:p>
          <a:p>
            <a:r>
              <a:rPr lang="ru-RU" sz="2400" b="1" dirty="0" err="1">
                <a:solidFill>
                  <a:srgbClr val="FFC000"/>
                </a:solidFill>
              </a:rPr>
              <a:t>Ik</a:t>
            </a:r>
            <a:r>
              <a:rPr lang="ru-RU" sz="2400" b="1" dirty="0">
                <a:solidFill>
                  <a:srgbClr val="FFC000"/>
                </a:solidFill>
              </a:rPr>
              <a:t> - время преодоления транспортным средством контрольного участка в секундах.</a:t>
            </a:r>
          </a:p>
        </p:txBody>
      </p:sp>
    </p:spTree>
    <p:extLst>
      <p:ext uri="{BB962C8B-B14F-4D97-AF65-F5344CB8AC3E}">
        <p14:creationId xmlns:p14="http://schemas.microsoft.com/office/powerpoint/2010/main" val="33826045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420888"/>
            <a:ext cx="8424936" cy="1569660"/>
          </a:xfrm>
          <a:prstGeom prst="rect">
            <a:avLst/>
          </a:prstGeom>
        </p:spPr>
        <p:txBody>
          <a:bodyPr wrap="square">
            <a:spAutoFit/>
          </a:bodyPr>
          <a:lstStyle/>
          <a:p>
            <a:r>
              <a:rPr lang="ru-RU" sz="2400" b="1" dirty="0">
                <a:solidFill>
                  <a:srgbClr val="FFC000"/>
                </a:solidFill>
              </a:rPr>
              <a:t>В постановлении о назначении автотехнической экспертизы следует указать результаты (минимальный и максимальный) тех заездов, в которых свидетель-очевидец указал, что скорость транспортного средства была такой же, как во время ДТП.</a:t>
            </a:r>
          </a:p>
        </p:txBody>
      </p:sp>
    </p:spTree>
    <p:extLst>
      <p:ext uri="{BB962C8B-B14F-4D97-AF65-F5344CB8AC3E}">
        <p14:creationId xmlns:p14="http://schemas.microsoft.com/office/powerpoint/2010/main" val="36303598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1667" y="476672"/>
            <a:ext cx="8208912" cy="4893647"/>
          </a:xfrm>
          <a:prstGeom prst="rect">
            <a:avLst/>
          </a:prstGeom>
        </p:spPr>
        <p:txBody>
          <a:bodyPr wrap="square">
            <a:spAutoFit/>
          </a:bodyPr>
          <a:lstStyle/>
          <a:p>
            <a:r>
              <a:rPr lang="ru-RU" sz="2400" b="1" dirty="0">
                <a:solidFill>
                  <a:srgbClr val="FFC000"/>
                </a:solidFill>
              </a:rPr>
              <a:t>Например, было произведено три заезда на участке 20 м с результатами соответственно 2 с, 1,2 с, 1,6 с. Свидетель показал, что во время ДТП автомобиль двигался примерно так, как в третьем заезде. Водителю-демонстратору было предложено произвести еще два заезда, выдерживая такую же скорость, как в третьем заезде. Результаты четвертого и пятого заездов составили 1,55 и 1,7 с (в идеальном случае они совпадут с результатом третьего заезда).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Свидетель </a:t>
            </a:r>
            <a:r>
              <a:rPr lang="ru-RU" sz="2400" b="1" dirty="0">
                <a:solidFill>
                  <a:srgbClr val="FFC000"/>
                </a:solidFill>
              </a:rPr>
              <a:t>подтвердил, что в дополнительных . заездах автомобиль двигался так же, как и во время ДТП (незначительное изменение скорости может быть не замечено свидетелем).</a:t>
            </a:r>
          </a:p>
        </p:txBody>
      </p:sp>
    </p:spTree>
    <p:extLst>
      <p:ext uri="{BB962C8B-B14F-4D97-AF65-F5344CB8AC3E}">
        <p14:creationId xmlns:p14="http://schemas.microsoft.com/office/powerpoint/2010/main" val="393542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280920" cy="1200329"/>
          </a:xfrm>
          <a:prstGeom prst="rect">
            <a:avLst/>
          </a:prstGeom>
        </p:spPr>
        <p:txBody>
          <a:bodyPr wrap="square">
            <a:spAutoFit/>
          </a:bodyPr>
          <a:lstStyle/>
          <a:p>
            <a:r>
              <a:rPr lang="ru-RU" sz="2400" b="1" dirty="0" smtClean="0">
                <a:solidFill>
                  <a:srgbClr val="FFC000"/>
                </a:solidFill>
              </a:rPr>
              <a:t>4) Сведения о месте расположения транспортного средства, следов торможения, месте наезда (столкновения), границ зоны осыпи отделившихся частиц.</a:t>
            </a:r>
            <a:endParaRPr lang="ru-RU" sz="2400" b="1" dirty="0">
              <a:solidFill>
                <a:srgbClr val="FFC000"/>
              </a:solidFill>
            </a:endParaRPr>
          </a:p>
        </p:txBody>
      </p:sp>
      <p:sp>
        <p:nvSpPr>
          <p:cNvPr id="3" name="Прямоугольник 2"/>
          <p:cNvSpPr/>
          <p:nvPr/>
        </p:nvSpPr>
        <p:spPr>
          <a:xfrm>
            <a:off x="395536" y="2413338"/>
            <a:ext cx="8352928" cy="3046988"/>
          </a:xfrm>
          <a:prstGeom prst="rect">
            <a:avLst/>
          </a:prstGeom>
        </p:spPr>
        <p:txBody>
          <a:bodyPr wrap="square">
            <a:spAutoFit/>
          </a:bodyPr>
          <a:lstStyle/>
          <a:p>
            <a:r>
              <a:rPr lang="ru-RU" sz="2400" b="1" dirty="0" smtClean="0">
                <a:solidFill>
                  <a:srgbClr val="FFC000"/>
                </a:solidFill>
              </a:rPr>
              <a:t>а) методика производства замеров: </a:t>
            </a:r>
          </a:p>
          <a:p>
            <a:r>
              <a:rPr lang="ru-RU" sz="2400" b="1" dirty="0" smtClean="0">
                <a:solidFill>
                  <a:srgbClr val="FFC000"/>
                </a:solidFill>
              </a:rPr>
              <a:t>все замеры нужно производить исключительно в прямоугольной системе координат. </a:t>
            </a:r>
          </a:p>
          <a:p>
            <a:endParaRPr lang="ru-RU" sz="2400" b="1" dirty="0" smtClean="0">
              <a:solidFill>
                <a:srgbClr val="FFC000"/>
              </a:solidFill>
            </a:endParaRPr>
          </a:p>
          <a:p>
            <a:r>
              <a:rPr lang="ru-RU" sz="2400" b="1" dirty="0" smtClean="0">
                <a:solidFill>
                  <a:srgbClr val="FFC000"/>
                </a:solidFill>
              </a:rPr>
              <a:t>Замеры по диагонали недопустимы! </a:t>
            </a:r>
          </a:p>
          <a:p>
            <a:r>
              <a:rPr lang="ru-RU" sz="2400" b="1" dirty="0" smtClean="0">
                <a:solidFill>
                  <a:srgbClr val="FFC000"/>
                </a:solidFill>
              </a:rPr>
              <a:t>По ширине надо привязываться только к одной стороне проезжей части, наиболее удобной и близко расположенной к месту происшествия.</a:t>
            </a:r>
            <a:endParaRPr lang="ru-RU" sz="2400" b="1" dirty="0">
              <a:solidFill>
                <a:srgbClr val="FFC000"/>
              </a:solidFill>
            </a:endParaRPr>
          </a:p>
        </p:txBody>
      </p:sp>
    </p:spTree>
    <p:extLst>
      <p:ext uri="{BB962C8B-B14F-4D97-AF65-F5344CB8AC3E}">
        <p14:creationId xmlns:p14="http://schemas.microsoft.com/office/powerpoint/2010/main" val="55771683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4490" y="1988840"/>
            <a:ext cx="7632848" cy="1938992"/>
          </a:xfrm>
          <a:prstGeom prst="rect">
            <a:avLst/>
          </a:prstGeom>
        </p:spPr>
        <p:txBody>
          <a:bodyPr wrap="square">
            <a:spAutoFit/>
          </a:bodyPr>
          <a:lstStyle/>
          <a:p>
            <a:r>
              <a:rPr lang="ru-RU" sz="2400" b="1" dirty="0">
                <a:solidFill>
                  <a:srgbClr val="FFC000"/>
                </a:solidFill>
              </a:rPr>
              <a:t>В постановлении о назначении экспертизы   указывается: </a:t>
            </a:r>
            <a:r>
              <a:rPr lang="ru-RU" sz="2400" b="1" dirty="0" smtClean="0">
                <a:solidFill>
                  <a:srgbClr val="FFC000"/>
                </a:solidFill>
              </a:rPr>
              <a:t>«при </a:t>
            </a:r>
            <a:r>
              <a:rPr lang="ru-RU" sz="2400" b="1" dirty="0">
                <a:solidFill>
                  <a:srgbClr val="FFC000"/>
                </a:solidFill>
              </a:rPr>
              <a:t>проведении следственного эксперимента установлено, что автомобиль двигался со скоростью, соответствующей преодолению участка 20 м за 1,55-1,7 </a:t>
            </a:r>
            <a:r>
              <a:rPr lang="ru-RU" sz="2400" b="1" dirty="0" smtClean="0">
                <a:solidFill>
                  <a:srgbClr val="FFC000"/>
                </a:solidFill>
              </a:rPr>
              <a:t>с» </a:t>
            </a:r>
            <a:r>
              <a:rPr lang="ru-RU" sz="2400" b="1" dirty="0">
                <a:solidFill>
                  <a:srgbClr val="FFC000"/>
                </a:solidFill>
              </a:rPr>
              <a:t>(при совпадении результатов указывается одно время).</a:t>
            </a:r>
          </a:p>
        </p:txBody>
      </p:sp>
    </p:spTree>
    <p:extLst>
      <p:ext uri="{BB962C8B-B14F-4D97-AF65-F5344CB8AC3E}">
        <p14:creationId xmlns:p14="http://schemas.microsoft.com/office/powerpoint/2010/main" val="23617469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280920" cy="830997"/>
          </a:xfrm>
          <a:prstGeom prst="rect">
            <a:avLst/>
          </a:prstGeom>
        </p:spPr>
        <p:txBody>
          <a:bodyPr wrap="square">
            <a:spAutoFit/>
          </a:bodyPr>
          <a:lstStyle/>
          <a:p>
            <a:pPr algn="ctr"/>
            <a:r>
              <a:rPr lang="ru-RU" sz="2400" b="1" dirty="0">
                <a:solidFill>
                  <a:srgbClr val="FFC000"/>
                </a:solidFill>
              </a:rPr>
              <a:t>ОПРЕДЕЛЕНИЕ ВРЕМЕНИ ПОВОРОТА</a:t>
            </a:r>
          </a:p>
          <a:p>
            <a:pPr algn="ctr"/>
            <a:r>
              <a:rPr lang="ru-RU" sz="2400" b="1" dirty="0">
                <a:solidFill>
                  <a:srgbClr val="FFC000"/>
                </a:solidFill>
              </a:rPr>
              <a:t>ТРАНСПОРТНОГО СРЕДСТВА</a:t>
            </a:r>
          </a:p>
        </p:txBody>
      </p:sp>
      <p:sp>
        <p:nvSpPr>
          <p:cNvPr id="3" name="Прямоугольник 2"/>
          <p:cNvSpPr/>
          <p:nvPr/>
        </p:nvSpPr>
        <p:spPr>
          <a:xfrm>
            <a:off x="440191" y="1484784"/>
            <a:ext cx="8136904" cy="2677656"/>
          </a:xfrm>
          <a:prstGeom prst="rect">
            <a:avLst/>
          </a:prstGeom>
        </p:spPr>
        <p:txBody>
          <a:bodyPr wrap="square">
            <a:spAutoFit/>
          </a:bodyPr>
          <a:lstStyle/>
          <a:p>
            <a:r>
              <a:rPr lang="ru-RU" sz="2400" b="1" dirty="0">
                <a:solidFill>
                  <a:srgbClr val="FFC000"/>
                </a:solidFill>
              </a:rPr>
              <a:t>Данные эксперименты проводятся чаще всего по делам о встречных столкновениях транспортных средств и столкновениях при обгоне.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Требования </a:t>
            </a:r>
            <a:r>
              <a:rPr lang="ru-RU" sz="2400" b="1" dirty="0">
                <a:solidFill>
                  <a:srgbClr val="FFC000"/>
                </a:solidFill>
              </a:rPr>
              <a:t>к условиям проведения эксперимента </a:t>
            </a:r>
            <a:r>
              <a:rPr lang="ru-RU" sz="2400" b="1" dirty="0" smtClean="0">
                <a:solidFill>
                  <a:srgbClr val="FFC000"/>
                </a:solidFill>
              </a:rPr>
              <a:t>аналогичны тем требованиям которые нами были уже рассмотрены. </a:t>
            </a:r>
            <a:endParaRPr lang="ru-RU" sz="2400" b="1" dirty="0">
              <a:solidFill>
                <a:srgbClr val="FFC000"/>
              </a:solidFill>
            </a:endParaRPr>
          </a:p>
        </p:txBody>
      </p:sp>
    </p:spTree>
    <p:extLst>
      <p:ext uri="{BB962C8B-B14F-4D97-AF65-F5344CB8AC3E}">
        <p14:creationId xmlns:p14="http://schemas.microsoft.com/office/powerpoint/2010/main" val="8231349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3246" y="476672"/>
            <a:ext cx="8136904" cy="5262979"/>
          </a:xfrm>
          <a:prstGeom prst="rect">
            <a:avLst/>
          </a:prstGeom>
        </p:spPr>
        <p:txBody>
          <a:bodyPr wrap="square">
            <a:spAutoFit/>
          </a:bodyPr>
          <a:lstStyle/>
          <a:p>
            <a:r>
              <a:rPr lang="ru-RU" sz="2400" b="1" dirty="0">
                <a:solidFill>
                  <a:srgbClr val="FFC000"/>
                </a:solidFill>
              </a:rPr>
              <a:t>Ход эксперимента. </a:t>
            </a:r>
            <a:endParaRPr lang="ru-RU" sz="2400" b="1" dirty="0" smtClean="0">
              <a:solidFill>
                <a:srgbClr val="FFC000"/>
              </a:solidFill>
            </a:endParaRPr>
          </a:p>
          <a:p>
            <a:r>
              <a:rPr lang="ru-RU" sz="2400" b="1" dirty="0" smtClean="0">
                <a:solidFill>
                  <a:srgbClr val="FFC000"/>
                </a:solidFill>
              </a:rPr>
              <a:t>Предварительно </a:t>
            </a:r>
            <a:r>
              <a:rPr lang="ru-RU" sz="2400" b="1" dirty="0">
                <a:solidFill>
                  <a:srgbClr val="FFC000"/>
                </a:solidFill>
              </a:rPr>
              <a:t>определяется траектория поворота транспортного средства и отмечается место столкновения. Водителю-демонстратору  предлагается осуществить поворот по отмеченной траектории, не производя остановку в месте столкновения (за исключением случаев, когда во время ДТП транспортное средство до столкновения остановилось). Секундомер включается в момент начала поворота транспортного средства и выключается в момент пересечения места столкновения той частью транспортного средства, в которую пришелся удар (например, если удар пришелся в заднее левое колесо автомобиля, то секундомер выключается в момент проезда этого колеса по месту столкновения).</a:t>
            </a:r>
          </a:p>
        </p:txBody>
      </p:sp>
    </p:spTree>
    <p:extLst>
      <p:ext uri="{BB962C8B-B14F-4D97-AF65-F5344CB8AC3E}">
        <p14:creationId xmlns:p14="http://schemas.microsoft.com/office/powerpoint/2010/main" val="34937152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6656" y="332656"/>
            <a:ext cx="8208912" cy="2677656"/>
          </a:xfrm>
          <a:prstGeom prst="rect">
            <a:avLst/>
          </a:prstGeom>
        </p:spPr>
        <p:txBody>
          <a:bodyPr wrap="square">
            <a:spAutoFit/>
          </a:bodyPr>
          <a:lstStyle/>
          <a:p>
            <a:r>
              <a:rPr lang="ru-RU" sz="2400" b="1" dirty="0">
                <a:solidFill>
                  <a:srgbClr val="FFC000"/>
                </a:solidFill>
              </a:rPr>
              <a:t>Если поворот осуществлялся не из крайнего левого положения данного направления (не от осевой линии), то с помощью двух хронометристов замеряется как время движения транспортного средства с момента начала поворота до момента достижения места столкновения (секундомер включается в момент нахождения транспортного средства в позиции 2 и выключается - в позиции 3),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391" y="2997023"/>
            <a:ext cx="678344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2337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0903" y="474346"/>
            <a:ext cx="8280920" cy="1938992"/>
          </a:xfrm>
          <a:prstGeom prst="rect">
            <a:avLst/>
          </a:prstGeom>
        </p:spPr>
        <p:txBody>
          <a:bodyPr wrap="square">
            <a:spAutoFit/>
          </a:bodyPr>
          <a:lstStyle/>
          <a:p>
            <a:r>
              <a:rPr lang="ru-RU" sz="2400" dirty="0">
                <a:solidFill>
                  <a:srgbClr val="FFC000"/>
                </a:solidFill>
              </a:rPr>
              <a:t>так и время движения с момента пересечения передней частью транспортного средства осевой линии (середины проезжей части) до момента достижения места столкновения (секундомер включается в момент нахождения транспортного средства в позиции 2 и выключается - в позиции 3.</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40852"/>
            <a:ext cx="8082399"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3171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280920" cy="4524315"/>
          </a:xfrm>
          <a:prstGeom prst="rect">
            <a:avLst/>
          </a:prstGeom>
        </p:spPr>
        <p:txBody>
          <a:bodyPr wrap="square">
            <a:spAutoFit/>
          </a:bodyPr>
          <a:lstStyle/>
          <a:p>
            <a:r>
              <a:rPr lang="ru-RU" sz="2400" b="1" dirty="0">
                <a:solidFill>
                  <a:srgbClr val="FFC000"/>
                </a:solidFill>
              </a:rPr>
              <a:t>В постановлении о назначении автотехнической экспертизы и этом случае указывается отдельно время движения до места столкновения транспортного средства с момента начала поворота и с момента пересечения осевой линии (середины проезжей части). При выполнении поворота из крайнего левого положения данного направления, как того требуют Правила дорожного движения, начало поворота будет совпадать с пересечением осевой линии и поэтому замеряется только одно значение времени. Аналогично проводятся эксперименты по определению времени движения транспортного средства с момента столкновения (наезда), с момента выезда на перекресток до момента столкновения (наезда) и т.п.</a:t>
            </a:r>
          </a:p>
        </p:txBody>
      </p:sp>
    </p:spTree>
    <p:extLst>
      <p:ext uri="{BB962C8B-B14F-4D97-AF65-F5344CB8AC3E}">
        <p14:creationId xmlns:p14="http://schemas.microsoft.com/office/powerpoint/2010/main" val="159923311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8640"/>
            <a:ext cx="4708428" cy="6345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65542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04664"/>
            <a:ext cx="4922927" cy="6120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06255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208912" cy="461665"/>
          </a:xfrm>
          <a:prstGeom prst="rect">
            <a:avLst/>
          </a:prstGeom>
        </p:spPr>
        <p:txBody>
          <a:bodyPr wrap="square">
            <a:spAutoFit/>
          </a:bodyPr>
          <a:lstStyle/>
          <a:p>
            <a:pPr algn="ctr"/>
            <a:r>
              <a:rPr lang="ru-RU" sz="2400" b="1" dirty="0">
                <a:solidFill>
                  <a:srgbClr val="FFC000"/>
                </a:solidFill>
              </a:rPr>
              <a:t>ОЦЕНКА ЗАКЛЮЧЕНИЯ ЭКСПЕРТА-АВТОТЕХНИКА</a:t>
            </a:r>
          </a:p>
        </p:txBody>
      </p:sp>
      <p:sp>
        <p:nvSpPr>
          <p:cNvPr id="3" name="Прямоугольник 2"/>
          <p:cNvSpPr/>
          <p:nvPr/>
        </p:nvSpPr>
        <p:spPr>
          <a:xfrm>
            <a:off x="575556" y="2060848"/>
            <a:ext cx="7992888" cy="1200329"/>
          </a:xfrm>
          <a:prstGeom prst="rect">
            <a:avLst/>
          </a:prstGeom>
        </p:spPr>
        <p:txBody>
          <a:bodyPr wrap="square">
            <a:spAutoFit/>
          </a:bodyPr>
          <a:lstStyle/>
          <a:p>
            <a:r>
              <a:rPr lang="ru-RU" sz="2400" b="1" dirty="0">
                <a:solidFill>
                  <a:srgbClr val="FFC000"/>
                </a:solidFill>
              </a:rPr>
              <a:t>Оценка заключения эксперта включает анализ его качества как доказательства и использование выводов для установления фактических обстоятельств дела.</a:t>
            </a:r>
          </a:p>
        </p:txBody>
      </p:sp>
    </p:spTree>
    <p:extLst>
      <p:ext uri="{BB962C8B-B14F-4D97-AF65-F5344CB8AC3E}">
        <p14:creationId xmlns:p14="http://schemas.microsoft.com/office/powerpoint/2010/main" val="5748884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208912" cy="5632311"/>
          </a:xfrm>
          <a:prstGeom prst="rect">
            <a:avLst/>
          </a:prstGeom>
        </p:spPr>
        <p:txBody>
          <a:bodyPr wrap="square">
            <a:spAutoFit/>
          </a:bodyPr>
          <a:lstStyle/>
          <a:p>
            <a:r>
              <a:rPr lang="ru-RU" sz="2400" b="1" dirty="0">
                <a:solidFill>
                  <a:srgbClr val="FFC000"/>
                </a:solidFill>
              </a:rPr>
              <a:t>Оценка оформления заключения.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В </a:t>
            </a:r>
            <a:r>
              <a:rPr lang="ru-RU" sz="2400" b="1" dirty="0">
                <a:solidFill>
                  <a:srgbClr val="FFC000"/>
                </a:solidFill>
              </a:rPr>
              <a:t>заключении эксперта должно быть указано: когда, где, кем, на каком основании была произведена экспертиза, кто присутствовал при ее производстве, какие материалы эксперт использовал, какие исследования произвел, какие вопросы были поставлены эксперту и его мотивированные ответы. Основным реквизитом заключения является личная подпись эксперта.</a:t>
            </a:r>
          </a:p>
          <a:p>
            <a:r>
              <a:rPr lang="ru-RU" sz="2400" b="1" dirty="0">
                <a:solidFill>
                  <a:srgbClr val="FFC000"/>
                </a:solidFill>
              </a:rPr>
              <a:t>Отсутствие на заключении подписи эксперта, в том числе и подписи о разъяснении прав и обязанностей, предупреждении об ответственности за дачу заведомо ложного заключения, а также хотя бы одной из обязательных частей заключения (вводной, исследовательской, выводов)  лишает его доказательственной силы.</a:t>
            </a:r>
          </a:p>
        </p:txBody>
      </p:sp>
    </p:spTree>
    <p:extLst>
      <p:ext uri="{BB962C8B-B14F-4D97-AF65-F5344CB8AC3E}">
        <p14:creationId xmlns:p14="http://schemas.microsoft.com/office/powerpoint/2010/main" val="277204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5965" y="332656"/>
            <a:ext cx="8136904" cy="1938992"/>
          </a:xfrm>
          <a:prstGeom prst="rect">
            <a:avLst/>
          </a:prstGeom>
        </p:spPr>
        <p:txBody>
          <a:bodyPr wrap="square">
            <a:spAutoFit/>
          </a:bodyPr>
          <a:lstStyle/>
          <a:p>
            <a:r>
              <a:rPr lang="ru-RU" sz="2400" b="1" dirty="0" smtClean="0">
                <a:solidFill>
                  <a:srgbClr val="FFC000"/>
                </a:solidFill>
              </a:rPr>
              <a:t>б) Определяется точка привязки места происшествия по длине проезжей части к неподвижному стационарному объекту, который невозможно переместить (например, столб опоры электропередач, угол строения, труба водостока, край моста и т.п.);</a:t>
            </a:r>
            <a:endParaRPr lang="ru-RU" sz="2400" b="1" dirty="0">
              <a:solidFill>
                <a:srgbClr val="FFC000"/>
              </a:solidFill>
            </a:endParaRPr>
          </a:p>
        </p:txBody>
      </p:sp>
      <p:sp>
        <p:nvSpPr>
          <p:cNvPr id="3" name="Прямоугольник 2"/>
          <p:cNvSpPr/>
          <p:nvPr/>
        </p:nvSpPr>
        <p:spPr>
          <a:xfrm>
            <a:off x="515965" y="2780928"/>
            <a:ext cx="8136904" cy="2308324"/>
          </a:xfrm>
          <a:prstGeom prst="rect">
            <a:avLst/>
          </a:prstGeom>
        </p:spPr>
        <p:txBody>
          <a:bodyPr wrap="square">
            <a:spAutoFit/>
          </a:bodyPr>
          <a:lstStyle/>
          <a:p>
            <a:r>
              <a:rPr lang="ru-RU" sz="2400" b="1" dirty="0" smtClean="0">
                <a:solidFill>
                  <a:srgbClr val="FFC000"/>
                </a:solidFill>
              </a:rPr>
              <a:t>Не делайте измерений по ширине от обоих краев проезжей части!!! </a:t>
            </a:r>
          </a:p>
          <a:p>
            <a:r>
              <a:rPr lang="ru-RU" sz="2400" b="1" dirty="0" smtClean="0">
                <a:solidFill>
                  <a:srgbClr val="FFC000"/>
                </a:solidFill>
              </a:rPr>
              <a:t>В конечном итоге это неминуемо приведет к ошибке и необходимости выбора одного из произведенных замеров в качестве правильного, что может вызвать сомнение в достоверности всех исходных данных!</a:t>
            </a:r>
            <a:endParaRPr lang="ru-RU" sz="2400" b="1" dirty="0">
              <a:solidFill>
                <a:srgbClr val="FFC000"/>
              </a:solidFill>
            </a:endParaRPr>
          </a:p>
        </p:txBody>
      </p:sp>
    </p:spTree>
    <p:extLst>
      <p:ext uri="{BB962C8B-B14F-4D97-AF65-F5344CB8AC3E}">
        <p14:creationId xmlns:p14="http://schemas.microsoft.com/office/powerpoint/2010/main" val="21949007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6939" y="548680"/>
            <a:ext cx="8496944" cy="5262979"/>
          </a:xfrm>
          <a:prstGeom prst="rect">
            <a:avLst/>
          </a:prstGeom>
        </p:spPr>
        <p:txBody>
          <a:bodyPr wrap="square">
            <a:spAutoFit/>
          </a:bodyPr>
          <a:lstStyle/>
          <a:p>
            <a:r>
              <a:rPr lang="ru-RU" sz="2400" b="1" dirty="0">
                <a:solidFill>
                  <a:srgbClr val="FFC000"/>
                </a:solidFill>
              </a:rPr>
              <a:t>Оценка правовой субъективности и квалификации эксперта.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Заключение </a:t>
            </a:r>
            <a:r>
              <a:rPr lang="ru-RU" sz="2400" b="1" dirty="0">
                <a:solidFill>
                  <a:srgbClr val="FFC000"/>
                </a:solidFill>
              </a:rPr>
              <a:t>эксперта не может быть принято в качестве доказательства, если имеются обстоятельства, исключающие участие в деле лица, давшего заключение, в качестве эксперта. При этом следует иметь в виду, что предыдущее участие в деле в качестве эксперта не является основанием для отвода данного лица. Например, если лицо, которому поручено производство экспертизы, участвует в производстве следственного эксперимента, осмотра места ДТП, допроса и т.д. и при этом в пределах своих прав исследует обстоятельства, относящиеся к предмету экспертизы, то заключение, данное этим лицом впоследствии, в случае отсутствия других основании для отвода будет допустимым.</a:t>
            </a:r>
          </a:p>
        </p:txBody>
      </p:sp>
    </p:spTree>
    <p:extLst>
      <p:ext uri="{BB962C8B-B14F-4D97-AF65-F5344CB8AC3E}">
        <p14:creationId xmlns:p14="http://schemas.microsoft.com/office/powerpoint/2010/main" val="272716085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8280920" cy="4524315"/>
          </a:xfrm>
          <a:prstGeom prst="rect">
            <a:avLst/>
          </a:prstGeom>
        </p:spPr>
        <p:txBody>
          <a:bodyPr wrap="square">
            <a:spAutoFit/>
          </a:bodyPr>
          <a:lstStyle/>
          <a:p>
            <a:r>
              <a:rPr lang="ru-RU" sz="2400" b="1" dirty="0">
                <a:solidFill>
                  <a:srgbClr val="FFC000"/>
                </a:solidFill>
              </a:rPr>
              <a:t>Кроме перечисленных вопросов при оценке заключения необходимо обратить внимание на степень научной подготовленности лица, выполнившего экспертизу. В настоящее время к эксперту-автотехнику предъявляются следующие требования: он должен иметь высшее техническое образование по автомобильной специальности, обладать познаниями в области устройства, эксплуатации и управления автомототранспортной техникой, пройти соответствующую подготовку и получить в установленном порядке квалификацию судебного эксперта-автотехника, что должно быть подтверждено свидетельством экспертно-квалификационной комиссии. </a:t>
            </a:r>
          </a:p>
        </p:txBody>
      </p:sp>
    </p:spTree>
    <p:extLst>
      <p:ext uri="{BB962C8B-B14F-4D97-AF65-F5344CB8AC3E}">
        <p14:creationId xmlns:p14="http://schemas.microsoft.com/office/powerpoint/2010/main" val="217351879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700808"/>
            <a:ext cx="8136904" cy="2308324"/>
          </a:xfrm>
          <a:prstGeom prst="rect">
            <a:avLst/>
          </a:prstGeom>
        </p:spPr>
        <p:txBody>
          <a:bodyPr wrap="square">
            <a:spAutoFit/>
          </a:bodyPr>
          <a:lstStyle/>
          <a:p>
            <a:r>
              <a:rPr lang="ru-RU" sz="2400" b="1" dirty="0">
                <a:solidFill>
                  <a:srgbClr val="FFC000"/>
                </a:solidFill>
              </a:rPr>
              <a:t>Если заключение дано специалистом высокой квалификации в вопросах автомобильного транспорта, но не имеющим специальной подготовки судебного эксперта, то оно подлежит особо тщательной проверке, так как незнание специальных методик судебно-экспертного анализа ДТП может явиться причиной ошибочных выводов.</a:t>
            </a:r>
          </a:p>
        </p:txBody>
      </p:sp>
    </p:spTree>
    <p:extLst>
      <p:ext uri="{BB962C8B-B14F-4D97-AF65-F5344CB8AC3E}">
        <p14:creationId xmlns:p14="http://schemas.microsoft.com/office/powerpoint/2010/main" val="186651485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700808"/>
            <a:ext cx="8208912" cy="1938992"/>
          </a:xfrm>
          <a:prstGeom prst="rect">
            <a:avLst/>
          </a:prstGeom>
        </p:spPr>
        <p:txBody>
          <a:bodyPr wrap="square">
            <a:spAutoFit/>
          </a:bodyPr>
          <a:lstStyle/>
          <a:p>
            <a:r>
              <a:rPr lang="ru-RU" sz="2400" b="1" dirty="0">
                <a:solidFill>
                  <a:srgbClr val="FFC000"/>
                </a:solidFill>
              </a:rPr>
              <a:t>Оценка материалов экспертного исследования. Особое внимание следует уделить анализу исходных данных, использованных экспертом при проведении расчетов.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Эти </a:t>
            </a:r>
            <a:r>
              <a:rPr lang="ru-RU" sz="2400" b="1" dirty="0">
                <a:solidFill>
                  <a:srgbClr val="FFC000"/>
                </a:solidFill>
              </a:rPr>
              <a:t>данные делятся на две группы. </a:t>
            </a:r>
          </a:p>
        </p:txBody>
      </p:sp>
    </p:spTree>
    <p:extLst>
      <p:ext uri="{BB962C8B-B14F-4D97-AF65-F5344CB8AC3E}">
        <p14:creationId xmlns:p14="http://schemas.microsoft.com/office/powerpoint/2010/main" val="422765487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4773" y="404664"/>
            <a:ext cx="8136904" cy="1938992"/>
          </a:xfrm>
          <a:prstGeom prst="rect">
            <a:avLst/>
          </a:prstGeom>
        </p:spPr>
        <p:txBody>
          <a:bodyPr wrap="square">
            <a:spAutoFit/>
          </a:bodyPr>
          <a:lstStyle/>
          <a:p>
            <a:r>
              <a:rPr lang="ru-RU" sz="2400" b="1" dirty="0">
                <a:solidFill>
                  <a:srgbClr val="FFC000"/>
                </a:solidFill>
              </a:rPr>
              <a:t>К первой относятся сведения о механизме ДТП (скорости транспортных средств и пешеходов, взаимном расположении участников движения в определенные моменты времени и т.п.), полученные путем производства следственных действий, и содержащиеся в материалах дела.</a:t>
            </a:r>
          </a:p>
        </p:txBody>
      </p:sp>
      <p:sp>
        <p:nvSpPr>
          <p:cNvPr id="3" name="Прямоугольник 2"/>
          <p:cNvSpPr/>
          <p:nvPr/>
        </p:nvSpPr>
        <p:spPr>
          <a:xfrm>
            <a:off x="467544" y="3140968"/>
            <a:ext cx="8136904" cy="1938992"/>
          </a:xfrm>
          <a:prstGeom prst="rect">
            <a:avLst/>
          </a:prstGeom>
        </p:spPr>
        <p:txBody>
          <a:bodyPr wrap="square">
            <a:spAutoFit/>
          </a:bodyPr>
          <a:lstStyle/>
          <a:p>
            <a:r>
              <a:rPr lang="ru-RU" sz="2400" b="1" dirty="0">
                <a:solidFill>
                  <a:srgbClr val="FFC000"/>
                </a:solidFill>
              </a:rPr>
              <a:t>Вторую группу исходных данных составляют различные параметры и коэффициенты (время реакции водителя, коэффициент сцепления шин с дорогой и т.д.), которые эксперт чаще всего выбирает в справочной и нормативной литературе.</a:t>
            </a:r>
          </a:p>
        </p:txBody>
      </p:sp>
    </p:spTree>
    <p:extLst>
      <p:ext uri="{BB962C8B-B14F-4D97-AF65-F5344CB8AC3E}">
        <p14:creationId xmlns:p14="http://schemas.microsoft.com/office/powerpoint/2010/main" val="231996531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428" y="1340768"/>
            <a:ext cx="8136904" cy="2677656"/>
          </a:xfrm>
          <a:prstGeom prst="rect">
            <a:avLst/>
          </a:prstGeom>
        </p:spPr>
        <p:txBody>
          <a:bodyPr wrap="square">
            <a:spAutoFit/>
          </a:bodyPr>
          <a:lstStyle/>
          <a:p>
            <a:r>
              <a:rPr lang="ru-RU" sz="2400" b="1" dirty="0">
                <a:solidFill>
                  <a:srgbClr val="FFC000"/>
                </a:solidFill>
              </a:rPr>
              <a:t>Если исходные данные для экспертизы получены в ходе следственного эксперимента, то обязательно должны быть проверены точность реконструкции  обстановки места происшествия (при использовании в расчетах значений дальности видимости - совпадение атмосферных условий во время ДТП и во время эксперимента) и правильность методики проведения </a:t>
            </a:r>
            <a:r>
              <a:rPr lang="ru-RU" sz="2400" b="1" dirty="0" smtClean="0">
                <a:solidFill>
                  <a:srgbClr val="FFC000"/>
                </a:solidFill>
              </a:rPr>
              <a:t>эксперимента. </a:t>
            </a:r>
            <a:endParaRPr lang="ru-RU" sz="2400" b="1" dirty="0">
              <a:solidFill>
                <a:srgbClr val="FFC000"/>
              </a:solidFill>
            </a:endParaRPr>
          </a:p>
        </p:txBody>
      </p:sp>
    </p:spTree>
    <p:extLst>
      <p:ext uri="{BB962C8B-B14F-4D97-AF65-F5344CB8AC3E}">
        <p14:creationId xmlns:p14="http://schemas.microsoft.com/office/powerpoint/2010/main" val="396268514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0903" y="692696"/>
            <a:ext cx="8136904" cy="4154984"/>
          </a:xfrm>
          <a:prstGeom prst="rect">
            <a:avLst/>
          </a:prstGeom>
        </p:spPr>
        <p:txBody>
          <a:bodyPr wrap="square">
            <a:spAutoFit/>
          </a:bodyPr>
          <a:lstStyle/>
          <a:p>
            <a:r>
              <a:rPr lang="ru-RU" sz="2400" b="1" dirty="0">
                <a:solidFill>
                  <a:srgbClr val="FFC000"/>
                </a:solidFill>
              </a:rPr>
              <a:t>Особенности оценки исходных данных второй группы обусловлены тем, что отдельные необходимые для расчетов параметры и коэффициенты имеют некоторые пределы измерения (от минимального значения до максимального) и в соответствующей литературе приводится весь диапазон их возможных значений.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Например</a:t>
            </a:r>
            <a:r>
              <a:rPr lang="ru-RU" sz="2400" b="1" dirty="0">
                <a:solidFill>
                  <a:srgbClr val="FFC000"/>
                </a:solidFill>
              </a:rPr>
              <a:t>, коэффициент сцепления шин автомобиля с мокрым асфальтом 0,5 - 0,6; время реакции легкового автомобиля на изменение направления движения 0,15-0,4 с и т.д.</a:t>
            </a:r>
          </a:p>
        </p:txBody>
      </p:sp>
    </p:spTree>
    <p:extLst>
      <p:ext uri="{BB962C8B-B14F-4D97-AF65-F5344CB8AC3E}">
        <p14:creationId xmlns:p14="http://schemas.microsoft.com/office/powerpoint/2010/main" val="339889748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64704"/>
            <a:ext cx="8280920" cy="4524315"/>
          </a:xfrm>
          <a:prstGeom prst="rect">
            <a:avLst/>
          </a:prstGeom>
        </p:spPr>
        <p:txBody>
          <a:bodyPr wrap="square">
            <a:spAutoFit/>
          </a:bodyPr>
          <a:lstStyle/>
          <a:p>
            <a:r>
              <a:rPr lang="ru-RU" sz="2400" b="1" dirty="0">
                <a:solidFill>
                  <a:srgbClr val="FFC000"/>
                </a:solidFill>
              </a:rPr>
              <a:t>Оценка обоснованности заключения.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Оценка </a:t>
            </a:r>
            <a:r>
              <a:rPr lang="ru-RU" sz="2400" b="1" dirty="0">
                <a:solidFill>
                  <a:srgbClr val="FFC000"/>
                </a:solidFill>
              </a:rPr>
              <a:t>научной обоснованности заключения эксперта-автотехника, в первую очередь, состоит в проверке допустимости примененной методики исследования.</a:t>
            </a:r>
          </a:p>
          <a:p>
            <a:endParaRPr lang="ru-RU" sz="2400" b="1" dirty="0" smtClean="0">
              <a:solidFill>
                <a:srgbClr val="FFC000"/>
              </a:solidFill>
            </a:endParaRPr>
          </a:p>
          <a:p>
            <a:r>
              <a:rPr lang="ru-RU" sz="2400" b="1" dirty="0" smtClean="0">
                <a:solidFill>
                  <a:srgbClr val="FFC000"/>
                </a:solidFill>
              </a:rPr>
              <a:t>Следует </a:t>
            </a:r>
            <a:r>
              <a:rPr lang="ru-RU" sz="2400" b="1" dirty="0">
                <a:solidFill>
                  <a:srgbClr val="FFC000"/>
                </a:solidFill>
              </a:rPr>
              <a:t>обратить внимание, имеется ли в заключении ссылка на литературный источник, в котором изложена данная методика, является ли методика апробированной и утвержденной в установленном порядке Научно-исследовательским советом по судебной автотехнической </a:t>
            </a:r>
            <a:r>
              <a:rPr lang="ru-RU" sz="2400" b="1" dirty="0" smtClean="0">
                <a:solidFill>
                  <a:srgbClr val="FFC000"/>
                </a:solidFill>
              </a:rPr>
              <a:t>экспертизе. </a:t>
            </a:r>
            <a:endParaRPr lang="ru-RU" sz="2400" b="1" dirty="0">
              <a:solidFill>
                <a:srgbClr val="FFC000"/>
              </a:solidFill>
            </a:endParaRPr>
          </a:p>
        </p:txBody>
      </p:sp>
    </p:spTree>
    <p:extLst>
      <p:ext uri="{BB962C8B-B14F-4D97-AF65-F5344CB8AC3E}">
        <p14:creationId xmlns:p14="http://schemas.microsoft.com/office/powerpoint/2010/main" val="261274980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4292" y="1124744"/>
            <a:ext cx="8280920" cy="3046988"/>
          </a:xfrm>
          <a:prstGeom prst="rect">
            <a:avLst/>
          </a:prstGeom>
        </p:spPr>
        <p:txBody>
          <a:bodyPr wrap="square">
            <a:spAutoFit/>
          </a:bodyPr>
          <a:lstStyle/>
          <a:p>
            <a:r>
              <a:rPr lang="ru-RU" sz="2400" b="1" dirty="0">
                <a:solidFill>
                  <a:srgbClr val="FFC000"/>
                </a:solidFill>
              </a:rPr>
              <a:t>Далее проверяется правильность построения умозаключения на основании данных судебной </a:t>
            </a:r>
            <a:r>
              <a:rPr lang="ru-RU" sz="2400" b="1" dirty="0" smtClean="0">
                <a:solidFill>
                  <a:srgbClr val="FFC000"/>
                </a:solidFill>
              </a:rPr>
              <a:t>автотехники, </a:t>
            </a:r>
            <a:r>
              <a:rPr lang="ru-RU" sz="2400" b="1" dirty="0">
                <a:solidFill>
                  <a:srgbClr val="FFC000"/>
                </a:solidFill>
              </a:rPr>
              <a:t>результатов исследования конкретных объектов </a:t>
            </a:r>
            <a:r>
              <a:rPr lang="ru-RU" sz="2400" b="1" dirty="0" smtClean="0">
                <a:solidFill>
                  <a:srgbClr val="FFC000"/>
                </a:solidFill>
              </a:rPr>
              <a:t>и  </a:t>
            </a:r>
            <a:r>
              <a:rPr lang="ru-RU" sz="2400" b="1" dirty="0">
                <a:solidFill>
                  <a:srgbClr val="FFC000"/>
                </a:solidFill>
              </a:rPr>
              <a:t>формулирования выводов.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Обращаю Ваше внимание на тот факт, что именно </a:t>
            </a:r>
            <a:r>
              <a:rPr lang="ru-RU" sz="2400" b="1" dirty="0">
                <a:solidFill>
                  <a:srgbClr val="FFC000"/>
                </a:solidFill>
              </a:rPr>
              <a:t>на этом этапе производства автотехнической экспертизы наиболее часто допускаются ошибки. </a:t>
            </a:r>
          </a:p>
        </p:txBody>
      </p:sp>
    </p:spTree>
    <p:extLst>
      <p:ext uri="{BB962C8B-B14F-4D97-AF65-F5344CB8AC3E}">
        <p14:creationId xmlns:p14="http://schemas.microsoft.com/office/powerpoint/2010/main" val="135961631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187" y="692696"/>
            <a:ext cx="8136904" cy="3416320"/>
          </a:xfrm>
          <a:prstGeom prst="rect">
            <a:avLst/>
          </a:prstGeom>
        </p:spPr>
        <p:txBody>
          <a:bodyPr wrap="square">
            <a:spAutoFit/>
          </a:bodyPr>
          <a:lstStyle/>
          <a:p>
            <a:r>
              <a:rPr lang="ru-RU" sz="2400" b="1" dirty="0">
                <a:solidFill>
                  <a:srgbClr val="FFC000"/>
                </a:solidFill>
              </a:rPr>
              <a:t>Например, иногда эксперты, установив путем расчетов, что остановочный путь транспортного средства на 1-2 м больше его удаления от места наезда в момент возникновения опасной ситуации, делают категорический вывод о соответствии действий водителя Правилам дорожного движения, хотя водитель не принял до наезда никаких мер, предусмотренных этими правилами на случай возникновения препятствия или опасности для движения (торможение или маневр).</a:t>
            </a:r>
          </a:p>
        </p:txBody>
      </p:sp>
    </p:spTree>
    <p:extLst>
      <p:ext uri="{BB962C8B-B14F-4D97-AF65-F5344CB8AC3E}">
        <p14:creationId xmlns:p14="http://schemas.microsoft.com/office/powerpoint/2010/main" val="97015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556792"/>
            <a:ext cx="8424936" cy="3046988"/>
          </a:xfrm>
          <a:prstGeom prst="rect">
            <a:avLst/>
          </a:prstGeom>
        </p:spPr>
        <p:txBody>
          <a:bodyPr wrap="square">
            <a:spAutoFit/>
          </a:bodyPr>
          <a:lstStyle/>
          <a:p>
            <a:r>
              <a:rPr lang="ru-RU" sz="2400" b="1" dirty="0" smtClean="0">
                <a:solidFill>
                  <a:srgbClr val="FFC000"/>
                </a:solidFill>
              </a:rPr>
              <a:t>Для измерений по длине дороги и привязки места ДТП достаточно определить удаление от стационарного объекта только одной точки, расположенной на месте ДТП, которая и будет являться началом координат (центр колеса транспортного средства, начало или конец следа торможения, пятно крови и т.п.) и далее замеры производить, начиная с нее, передвигаясь от одной точки к следующей по “цепочке”, не возвращаясь обратно.</a:t>
            </a:r>
            <a:endParaRPr lang="ru-RU" sz="2400" b="1" dirty="0">
              <a:solidFill>
                <a:srgbClr val="FFC000"/>
              </a:solidFill>
            </a:endParaRPr>
          </a:p>
        </p:txBody>
      </p:sp>
    </p:spTree>
    <p:extLst>
      <p:ext uri="{BB962C8B-B14F-4D97-AF65-F5344CB8AC3E}">
        <p14:creationId xmlns:p14="http://schemas.microsoft.com/office/powerpoint/2010/main" val="239534915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0244" y="908720"/>
            <a:ext cx="8280920" cy="4524315"/>
          </a:xfrm>
          <a:prstGeom prst="rect">
            <a:avLst/>
          </a:prstGeom>
        </p:spPr>
        <p:txBody>
          <a:bodyPr wrap="square">
            <a:spAutoFit/>
          </a:bodyPr>
          <a:lstStyle/>
          <a:p>
            <a:r>
              <a:rPr lang="ru-RU" sz="2400" b="1" dirty="0">
                <a:solidFill>
                  <a:srgbClr val="FFC000"/>
                </a:solidFill>
              </a:rPr>
              <a:t>При таких обстоятельствах следователь может назначить повторную экспертизу, на разрешение которой, наряду с решаемыми ранее, вынести вопросы о том, до какой величины могла быть снижена скорость транспортного средства к моменту наезда при условии, что водитель своевременно применил бы торможение, имел ли водитель техническую возможность предотвратить наезд путем объезда препятствия, безопасного для других участников движения и другие.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Ответы </a:t>
            </a:r>
            <a:r>
              <a:rPr lang="ru-RU" sz="2400" b="1" dirty="0">
                <a:solidFill>
                  <a:srgbClr val="FFC000"/>
                </a:solidFill>
              </a:rPr>
              <a:t>на эти вопросы позволяют следователю установить наличие или отсутствие причинной связи между бездействием водителя и наступившими последствиями.</a:t>
            </a:r>
          </a:p>
        </p:txBody>
      </p:sp>
    </p:spTree>
    <p:extLst>
      <p:ext uri="{BB962C8B-B14F-4D97-AF65-F5344CB8AC3E}">
        <p14:creationId xmlns:p14="http://schemas.microsoft.com/office/powerpoint/2010/main" val="421400843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6781" y="620688"/>
            <a:ext cx="8208912" cy="4154984"/>
          </a:xfrm>
          <a:prstGeom prst="rect">
            <a:avLst/>
          </a:prstGeom>
        </p:spPr>
        <p:txBody>
          <a:bodyPr wrap="square">
            <a:spAutoFit/>
          </a:bodyPr>
          <a:lstStyle/>
          <a:p>
            <a:r>
              <a:rPr lang="ru-RU" sz="2400" b="1" dirty="0">
                <a:solidFill>
                  <a:srgbClr val="FFC000"/>
                </a:solidFill>
              </a:rPr>
              <a:t>Встречаются случаи, когда эксперты, исследуя действия участников ДТП, не приводят в заключении подробное описание хода исследования (оно включает в себя анализ норм Правил дорожного движения и конкретной ситуации, сопоставление их, и часто проводится мысленно).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Отсутствие </a:t>
            </a:r>
            <a:r>
              <a:rPr lang="ru-RU" sz="2400" b="1" dirty="0">
                <a:solidFill>
                  <a:srgbClr val="FFC000"/>
                </a:solidFill>
              </a:rPr>
              <a:t>надлежащей мотивировки выводов является серьезным процессуальным нарушением (в УПК указано, что в заключении должны быть изложены мотивированные ответы эксперта на поставленные вопросы) и порождает сомнения в их правильности. </a:t>
            </a:r>
          </a:p>
        </p:txBody>
      </p:sp>
    </p:spTree>
    <p:extLst>
      <p:ext uri="{BB962C8B-B14F-4D97-AF65-F5344CB8AC3E}">
        <p14:creationId xmlns:p14="http://schemas.microsoft.com/office/powerpoint/2010/main" val="93264311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836712"/>
            <a:ext cx="8136904" cy="3416320"/>
          </a:xfrm>
          <a:prstGeom prst="rect">
            <a:avLst/>
          </a:prstGeom>
        </p:spPr>
        <p:txBody>
          <a:bodyPr wrap="square">
            <a:spAutoFit/>
          </a:bodyPr>
          <a:lstStyle/>
          <a:p>
            <a:r>
              <a:rPr lang="ru-RU" sz="2400" b="1" dirty="0" err="1">
                <a:solidFill>
                  <a:srgbClr val="FFC000"/>
                </a:solidFill>
              </a:rPr>
              <a:t>Немотивированность</a:t>
            </a:r>
            <a:r>
              <a:rPr lang="ru-RU" sz="2400" b="1" dirty="0">
                <a:solidFill>
                  <a:srgbClr val="FFC000"/>
                </a:solidFill>
              </a:rPr>
              <a:t> заключения все же не всегда свидетельствует о его необоснованности и недостоверности, и является основанием, прежде всего, для назначения дополнительной экспертизы или допроса эксперта.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В </a:t>
            </a:r>
            <a:r>
              <a:rPr lang="ru-RU" sz="2400" b="1" dirty="0">
                <a:solidFill>
                  <a:srgbClr val="FFC000"/>
                </a:solidFill>
              </a:rPr>
              <a:t>том случае, если полученные при проведении дополнительной экспертизы или в ходе допроса разъяснения не рассеяли сомнений и правильности выводов, может быть назначена повторная экспертиза.</a:t>
            </a:r>
          </a:p>
        </p:txBody>
      </p:sp>
    </p:spTree>
    <p:extLst>
      <p:ext uri="{BB962C8B-B14F-4D97-AF65-F5344CB8AC3E}">
        <p14:creationId xmlns:p14="http://schemas.microsoft.com/office/powerpoint/2010/main" val="370147900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80728"/>
            <a:ext cx="8280920" cy="3416320"/>
          </a:xfrm>
          <a:prstGeom prst="rect">
            <a:avLst/>
          </a:prstGeom>
        </p:spPr>
        <p:txBody>
          <a:bodyPr wrap="square">
            <a:spAutoFit/>
          </a:bodyPr>
          <a:lstStyle/>
          <a:p>
            <a:r>
              <a:rPr lang="ru-RU" sz="2400" b="1" dirty="0">
                <a:solidFill>
                  <a:srgbClr val="FFC000"/>
                </a:solidFill>
              </a:rPr>
              <a:t>Оценка заключения в совокупности с другими доказательствами. Заключение эксперта-автотехника подлежит оценке в совокупности со всеми собранными по делу доказательствами</a:t>
            </a:r>
            <a:r>
              <a:rPr lang="ru-RU" sz="2400" b="1" dirty="0" smtClean="0">
                <a:solidFill>
                  <a:srgbClr val="FFC000"/>
                </a:solidFill>
              </a:rPr>
              <a:t>. </a:t>
            </a:r>
          </a:p>
          <a:p>
            <a:endParaRPr lang="ru-RU" sz="2400" b="1" dirty="0">
              <a:solidFill>
                <a:srgbClr val="FFC000"/>
              </a:solidFill>
            </a:endParaRPr>
          </a:p>
          <a:p>
            <a:r>
              <a:rPr lang="ru-RU" sz="2400" b="1" dirty="0" smtClean="0">
                <a:solidFill>
                  <a:srgbClr val="FFC000"/>
                </a:solidFill>
              </a:rPr>
              <a:t>Это </a:t>
            </a:r>
            <a:r>
              <a:rPr lang="ru-RU" sz="2400" b="1" dirty="0">
                <a:solidFill>
                  <a:srgbClr val="FFC000"/>
                </a:solidFill>
              </a:rPr>
              <a:t>означает, что информация об обстоятельствах ДТП, содержащаяся в оцениваемом заключении, сравнивается со сведениями о тех же обстоятельствах, содержащихся в других источниках доказательств. </a:t>
            </a:r>
          </a:p>
        </p:txBody>
      </p:sp>
    </p:spTree>
    <p:extLst>
      <p:ext uri="{BB962C8B-B14F-4D97-AF65-F5344CB8AC3E}">
        <p14:creationId xmlns:p14="http://schemas.microsoft.com/office/powerpoint/2010/main" val="220826864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24744"/>
            <a:ext cx="8352928" cy="2677656"/>
          </a:xfrm>
          <a:prstGeom prst="rect">
            <a:avLst/>
          </a:prstGeom>
        </p:spPr>
        <p:txBody>
          <a:bodyPr wrap="square">
            <a:spAutoFit/>
          </a:bodyPr>
          <a:lstStyle/>
          <a:p>
            <a:r>
              <a:rPr lang="ru-RU" sz="2400" b="1" dirty="0">
                <a:solidFill>
                  <a:srgbClr val="FFC000"/>
                </a:solidFill>
              </a:rPr>
              <a:t>Например, вывод эксперта о неисправности тормозов автомобиля до происшествия сопоставляется с данными о состоянии тормозов из протокола осмотра транспортного средства, показаниями водителя, управлявшего автомобилем, и его сменщика, механика, выпускавшего автомобиль на линию; вывод о скорости движения автомобиля - с показаниями очевидцев ДТП и т.д. </a:t>
            </a:r>
          </a:p>
        </p:txBody>
      </p:sp>
    </p:spTree>
    <p:extLst>
      <p:ext uri="{BB962C8B-B14F-4D97-AF65-F5344CB8AC3E}">
        <p14:creationId xmlns:p14="http://schemas.microsoft.com/office/powerpoint/2010/main" val="355397376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80728"/>
            <a:ext cx="8208912" cy="3046988"/>
          </a:xfrm>
          <a:prstGeom prst="rect">
            <a:avLst/>
          </a:prstGeom>
        </p:spPr>
        <p:txBody>
          <a:bodyPr wrap="square">
            <a:spAutoFit/>
          </a:bodyPr>
          <a:lstStyle/>
          <a:p>
            <a:r>
              <a:rPr lang="ru-RU" sz="2400" b="1" dirty="0">
                <a:solidFill>
                  <a:srgbClr val="FFC000"/>
                </a:solidFill>
              </a:rPr>
              <a:t>Что касается заключений экспертов-</a:t>
            </a:r>
            <a:r>
              <a:rPr lang="ru-RU" sz="2400" b="1" dirty="0" err="1">
                <a:solidFill>
                  <a:srgbClr val="FFC000"/>
                </a:solidFill>
              </a:rPr>
              <a:t>автотехников</a:t>
            </a:r>
            <a:r>
              <a:rPr lang="ru-RU" sz="2400" b="1" dirty="0">
                <a:solidFill>
                  <a:srgbClr val="FFC000"/>
                </a:solidFill>
              </a:rPr>
              <a:t> в части исследования и оценки действий водителей, то они не могут прямо сравниваться с другими доказательствами, поскольку ни одно из этих доказательств непосредственно не устанавливает факты наличия (отсутствия) технической возможности предотвратить ДТП и соответствия (несоответствия) действий водителя Правилам дорожного движения.</a:t>
            </a:r>
          </a:p>
        </p:txBody>
      </p:sp>
    </p:spTree>
    <p:extLst>
      <p:ext uri="{BB962C8B-B14F-4D97-AF65-F5344CB8AC3E}">
        <p14:creationId xmlns:p14="http://schemas.microsoft.com/office/powerpoint/2010/main" val="271622332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8280920" cy="4893647"/>
          </a:xfrm>
          <a:prstGeom prst="rect">
            <a:avLst/>
          </a:prstGeom>
        </p:spPr>
        <p:txBody>
          <a:bodyPr wrap="square">
            <a:spAutoFit/>
          </a:bodyPr>
          <a:lstStyle/>
          <a:p>
            <a:r>
              <a:rPr lang="ru-RU" sz="2400" b="1" dirty="0" smtClean="0">
                <a:solidFill>
                  <a:srgbClr val="FFC000"/>
                </a:solidFill>
              </a:rPr>
              <a:t>Вопрос </a:t>
            </a:r>
            <a:r>
              <a:rPr lang="ru-RU" sz="2400" b="1" dirty="0">
                <a:solidFill>
                  <a:srgbClr val="FFC000"/>
                </a:solidFill>
              </a:rPr>
              <a:t>оценки заключения эксперта по исследованию действий водителя в совокупности с другими доказательствами возникает только при наличии в деле нескольких заключений с противоположными выводами. При этом, в первую очередь, необходимо обратить внимание на исходные данные, положенные в основу каждого из заключений. Если окажется, что эксперту были представлены разные исходные данные, то именно этим, а не ошибочностью одного из заключений должна быть объяснена противоположность выводов. В таких случаях не следует назначать повторную экспертизу - достаточно проанализировать исходные данные и отклонить заключение, основанное на недостоверных сведениях о механизме ДТП.</a:t>
            </a:r>
          </a:p>
        </p:txBody>
      </p:sp>
    </p:spTree>
    <p:extLst>
      <p:ext uri="{BB962C8B-B14F-4D97-AF65-F5344CB8AC3E}">
        <p14:creationId xmlns:p14="http://schemas.microsoft.com/office/powerpoint/2010/main" val="280504750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280920" cy="4154984"/>
          </a:xfrm>
          <a:prstGeom prst="rect">
            <a:avLst/>
          </a:prstGeom>
        </p:spPr>
        <p:txBody>
          <a:bodyPr wrap="square">
            <a:spAutoFit/>
          </a:bodyPr>
          <a:lstStyle/>
          <a:p>
            <a:r>
              <a:rPr lang="ru-RU" sz="2400" b="1" dirty="0">
                <a:solidFill>
                  <a:srgbClr val="FFC000"/>
                </a:solidFill>
              </a:rPr>
              <a:t>Если противоположные выводы получены в разных заключениях по одним и тем же исходным данным, то это значит, что одно из заключений ошибочно. Акцент оценки в этом случае должен быть перенесен на проверку научной обоснованности каждого из заключений.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Следователь </a:t>
            </a:r>
            <a:r>
              <a:rPr lang="ru-RU" sz="2400" b="1" dirty="0">
                <a:solidFill>
                  <a:srgbClr val="FFC000"/>
                </a:solidFill>
              </a:rPr>
              <a:t>и суд вправе положить в основу своего решения любое из заключении, признанное достоверным, а когда, по каким-либо причинам, невозможно отдать предпочтение одному заключению перед другим, в обязательном порядке должна быть назначена повторная экспертиза.</a:t>
            </a:r>
          </a:p>
        </p:txBody>
      </p:sp>
    </p:spTree>
    <p:extLst>
      <p:ext uri="{BB962C8B-B14F-4D97-AF65-F5344CB8AC3E}">
        <p14:creationId xmlns:p14="http://schemas.microsoft.com/office/powerpoint/2010/main" val="303281088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91014"/>
            <a:ext cx="7920880" cy="3416320"/>
          </a:xfrm>
          <a:prstGeom prst="rect">
            <a:avLst/>
          </a:prstGeom>
        </p:spPr>
        <p:txBody>
          <a:bodyPr wrap="square">
            <a:spAutoFit/>
          </a:bodyPr>
          <a:lstStyle/>
          <a:p>
            <a:r>
              <a:rPr lang="ru-RU" sz="2400" b="1" dirty="0">
                <a:solidFill>
                  <a:srgbClr val="FFC000"/>
                </a:solidFill>
              </a:rPr>
              <a:t>Использование заключений экспертов-</a:t>
            </a:r>
            <a:r>
              <a:rPr lang="ru-RU" sz="2400" b="1" dirty="0" err="1">
                <a:solidFill>
                  <a:srgbClr val="FFC000"/>
                </a:solidFill>
              </a:rPr>
              <a:t>автотехников</a:t>
            </a:r>
            <a:r>
              <a:rPr lang="ru-RU" sz="2400" b="1" dirty="0">
                <a:solidFill>
                  <a:srgbClr val="FFC000"/>
                </a:solidFill>
              </a:rPr>
              <a:t> в доказывании.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Результат </a:t>
            </a:r>
            <a:r>
              <a:rPr lang="ru-RU" sz="2400" b="1" dirty="0">
                <a:solidFill>
                  <a:srgbClr val="FFC000"/>
                </a:solidFill>
              </a:rPr>
              <a:t>оценки заключения эксперта должен найти свое выражение в виде развернутого указания в приговоре, обвинительном заключении, постановлении о прекращении уголовного дела на обстоятельства, которые установлены путем проведения экспертизы, и на то значение, которое им придается при разрешении дела. </a:t>
            </a:r>
          </a:p>
        </p:txBody>
      </p:sp>
    </p:spTree>
    <p:extLst>
      <p:ext uri="{BB962C8B-B14F-4D97-AF65-F5344CB8AC3E}">
        <p14:creationId xmlns:p14="http://schemas.microsoft.com/office/powerpoint/2010/main" val="113976781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1436" y="620688"/>
            <a:ext cx="8064896" cy="3046988"/>
          </a:xfrm>
          <a:prstGeom prst="rect">
            <a:avLst/>
          </a:prstGeom>
        </p:spPr>
        <p:txBody>
          <a:bodyPr wrap="square">
            <a:spAutoFit/>
          </a:bodyPr>
          <a:lstStyle/>
          <a:p>
            <a:r>
              <a:rPr lang="ru-RU" sz="2400" b="1" dirty="0">
                <a:solidFill>
                  <a:srgbClr val="FFC000"/>
                </a:solidFill>
              </a:rPr>
              <a:t>Если заключение эксперта не используется следователем (судом), то в соответствующем документе должны быть изложены мотивы его отклонения.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В </a:t>
            </a:r>
            <a:r>
              <a:rPr lang="ru-RU" sz="2400" b="1" dirty="0">
                <a:solidFill>
                  <a:srgbClr val="FFC000"/>
                </a:solidFill>
              </a:rPr>
              <a:t>случаях, когда в материалах дела имеется несколько заключений с противоположными выводами, то при использовании одного из них должно быть объяснено, почему именно этому заключению отдано предпочтение.</a:t>
            </a:r>
          </a:p>
        </p:txBody>
      </p:sp>
    </p:spTree>
    <p:extLst>
      <p:ext uri="{BB962C8B-B14F-4D97-AF65-F5344CB8AC3E}">
        <p14:creationId xmlns:p14="http://schemas.microsoft.com/office/powerpoint/2010/main" val="610782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340768"/>
            <a:ext cx="8136904" cy="2308324"/>
          </a:xfrm>
          <a:prstGeom prst="rect">
            <a:avLst/>
          </a:prstGeom>
        </p:spPr>
        <p:txBody>
          <a:bodyPr wrap="square">
            <a:spAutoFit/>
          </a:bodyPr>
          <a:lstStyle/>
          <a:p>
            <a:r>
              <a:rPr lang="ru-RU" sz="2400" b="1" dirty="0" smtClean="0">
                <a:solidFill>
                  <a:srgbClr val="FFC000"/>
                </a:solidFill>
              </a:rPr>
              <a:t>После проведения замеров и составления схемы в черновом варианте необходимо мысленно по имеющимся размерам еще раз составить схему. </a:t>
            </a:r>
          </a:p>
          <a:p>
            <a:endParaRPr lang="ru-RU" sz="2400" b="1" dirty="0">
              <a:solidFill>
                <a:srgbClr val="FFC000"/>
              </a:solidFill>
            </a:endParaRPr>
          </a:p>
          <a:p>
            <a:r>
              <a:rPr lang="ru-RU" sz="2400" b="1" dirty="0" smtClean="0">
                <a:solidFill>
                  <a:srgbClr val="FFC000"/>
                </a:solidFill>
              </a:rPr>
              <a:t>При этом может оказаться, что одного-двух размеров недостает и их необходимо дополнительно определить.</a:t>
            </a:r>
            <a:endParaRPr lang="ru-RU" sz="2400" b="1" dirty="0">
              <a:solidFill>
                <a:srgbClr val="FFC000"/>
              </a:solidFill>
            </a:endParaRPr>
          </a:p>
        </p:txBody>
      </p:sp>
    </p:spTree>
    <p:extLst>
      <p:ext uri="{BB962C8B-B14F-4D97-AF65-F5344CB8AC3E}">
        <p14:creationId xmlns:p14="http://schemas.microsoft.com/office/powerpoint/2010/main" val="38437528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71272"/>
            <a:ext cx="7992888" cy="1938992"/>
          </a:xfrm>
          <a:prstGeom prst="rect">
            <a:avLst/>
          </a:prstGeom>
        </p:spPr>
        <p:txBody>
          <a:bodyPr wrap="square">
            <a:spAutoFit/>
          </a:bodyPr>
          <a:lstStyle/>
          <a:p>
            <a:r>
              <a:rPr lang="ru-RU" sz="2400" b="1" dirty="0">
                <a:solidFill>
                  <a:srgbClr val="FFC000"/>
                </a:solidFill>
              </a:rPr>
              <a:t>Нередко следователи вообще не упоминают в обвинительных заключениях о проведенной по делу автотехнической экспертизе или делают лишь общую ссылку на заключение эксперта в виде: </a:t>
            </a:r>
            <a:r>
              <a:rPr lang="ru-RU" sz="2400" b="1" dirty="0" smtClean="0">
                <a:solidFill>
                  <a:srgbClr val="FFC000"/>
                </a:solidFill>
              </a:rPr>
              <a:t>«Виновность </a:t>
            </a:r>
            <a:r>
              <a:rPr lang="ru-RU" sz="2400" b="1" dirty="0">
                <a:solidFill>
                  <a:srgbClr val="FFC000"/>
                </a:solidFill>
              </a:rPr>
              <a:t>водителя подтверждается заключением автотехнической </a:t>
            </a:r>
            <a:r>
              <a:rPr lang="ru-RU" sz="2400" b="1" dirty="0" smtClean="0">
                <a:solidFill>
                  <a:srgbClr val="FFC000"/>
                </a:solidFill>
              </a:rPr>
              <a:t>экспертизы».</a:t>
            </a:r>
            <a:endParaRPr lang="ru-RU" sz="2400" b="1" dirty="0">
              <a:solidFill>
                <a:srgbClr val="FFC000"/>
              </a:solidFill>
            </a:endParaRPr>
          </a:p>
        </p:txBody>
      </p:sp>
      <p:sp>
        <p:nvSpPr>
          <p:cNvPr id="3" name="Прямоугольник 2"/>
          <p:cNvSpPr/>
          <p:nvPr/>
        </p:nvSpPr>
        <p:spPr>
          <a:xfrm>
            <a:off x="528611" y="2996952"/>
            <a:ext cx="7992888" cy="2677656"/>
          </a:xfrm>
          <a:prstGeom prst="rect">
            <a:avLst/>
          </a:prstGeom>
        </p:spPr>
        <p:txBody>
          <a:bodyPr wrap="square">
            <a:spAutoFit/>
          </a:bodyPr>
          <a:lstStyle/>
          <a:p>
            <a:r>
              <a:rPr lang="ru-RU" sz="2400" b="1" dirty="0">
                <a:solidFill>
                  <a:srgbClr val="FFC000"/>
                </a:solidFill>
              </a:rPr>
              <a:t>Встречаются также случаи, когда следователи неправильно понимают выводы автотехнической экспертизы и искажают их сущность. Например, вывод о несоответствии действий водителя требованиям Правил дорожного движения следователи иногда интерпретируют следующим образом: </a:t>
            </a:r>
            <a:r>
              <a:rPr lang="ru-RU" sz="2400" b="1" dirty="0" smtClean="0">
                <a:solidFill>
                  <a:srgbClr val="FFC000"/>
                </a:solidFill>
              </a:rPr>
              <a:t>«Из </a:t>
            </a:r>
            <a:r>
              <a:rPr lang="ru-RU" sz="2400" b="1" dirty="0">
                <a:solidFill>
                  <a:srgbClr val="FFC000"/>
                </a:solidFill>
              </a:rPr>
              <a:t>заключения эксперта следует, что водитель грубо нарушил Правила дорожного </a:t>
            </a:r>
            <a:r>
              <a:rPr lang="ru-RU" sz="2400" b="1" dirty="0" smtClean="0">
                <a:solidFill>
                  <a:srgbClr val="FFC000"/>
                </a:solidFill>
              </a:rPr>
              <a:t>движения».</a:t>
            </a:r>
            <a:endParaRPr lang="ru-RU" sz="2400" b="1" dirty="0">
              <a:solidFill>
                <a:srgbClr val="FFC000"/>
              </a:solidFill>
            </a:endParaRPr>
          </a:p>
        </p:txBody>
      </p:sp>
    </p:spTree>
    <p:extLst>
      <p:ext uri="{BB962C8B-B14F-4D97-AF65-F5344CB8AC3E}">
        <p14:creationId xmlns:p14="http://schemas.microsoft.com/office/powerpoint/2010/main" val="333621142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80728"/>
            <a:ext cx="8064896" cy="3416320"/>
          </a:xfrm>
          <a:prstGeom prst="rect">
            <a:avLst/>
          </a:prstGeom>
        </p:spPr>
        <p:txBody>
          <a:bodyPr wrap="square">
            <a:spAutoFit/>
          </a:bodyPr>
          <a:lstStyle/>
          <a:p>
            <a:r>
              <a:rPr lang="ru-RU" sz="2400" b="1" dirty="0" smtClean="0">
                <a:solidFill>
                  <a:srgbClr val="FFC000"/>
                </a:solidFill>
              </a:rPr>
              <a:t>Установить </a:t>
            </a:r>
            <a:r>
              <a:rPr lang="ru-RU" sz="2400" b="1" dirty="0">
                <a:solidFill>
                  <a:srgbClr val="FFC000"/>
                </a:solidFill>
              </a:rPr>
              <a:t>нарушение Правил дорожного движения может только следователь (суд),  основываясь на заключении эксперта, выявив психологические причины противоправного поведения водителя и определив наличие всех четырех сторон состава преступления.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При </a:t>
            </a:r>
            <a:r>
              <a:rPr lang="ru-RU" sz="2400" b="1" dirty="0">
                <a:solidFill>
                  <a:srgbClr val="FFC000"/>
                </a:solidFill>
              </a:rPr>
              <a:t>этом в обвинительном заключении (или другом документе) должен быть дан соответствующий юридический анализ действий водителя. </a:t>
            </a:r>
          </a:p>
        </p:txBody>
      </p:sp>
    </p:spTree>
    <p:extLst>
      <p:ext uri="{BB962C8B-B14F-4D97-AF65-F5344CB8AC3E}">
        <p14:creationId xmlns:p14="http://schemas.microsoft.com/office/powerpoint/2010/main" val="171123717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8" y="1772816"/>
            <a:ext cx="8064896" cy="1938992"/>
          </a:xfrm>
          <a:prstGeom prst="rect">
            <a:avLst/>
          </a:prstGeom>
        </p:spPr>
        <p:txBody>
          <a:bodyPr wrap="square">
            <a:spAutoFit/>
          </a:bodyPr>
          <a:lstStyle/>
          <a:p>
            <a:r>
              <a:rPr lang="ru-RU" sz="2400" b="1" dirty="0">
                <a:solidFill>
                  <a:srgbClr val="FFC000"/>
                </a:solidFill>
              </a:rPr>
              <a:t>Нельзя понимать вывод эксперта о том, что водитель должен был руководствоваться требованиями каких-либо пунктов Правил дорожного движения, как то, что действия водителя не соответствовали этим требованиям, такие ошибки в следственной практике встречаются.</a:t>
            </a:r>
          </a:p>
        </p:txBody>
      </p:sp>
    </p:spTree>
    <p:extLst>
      <p:ext uri="{BB962C8B-B14F-4D97-AF65-F5344CB8AC3E}">
        <p14:creationId xmlns:p14="http://schemas.microsoft.com/office/powerpoint/2010/main" val="193210488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8352928" cy="3785652"/>
          </a:xfrm>
          <a:prstGeom prst="rect">
            <a:avLst/>
          </a:prstGeom>
        </p:spPr>
        <p:txBody>
          <a:bodyPr wrap="square">
            <a:spAutoFit/>
          </a:bodyPr>
          <a:lstStyle/>
          <a:p>
            <a:r>
              <a:rPr lang="ru-RU" sz="2400" b="1" dirty="0">
                <a:solidFill>
                  <a:srgbClr val="FFC000"/>
                </a:solidFill>
              </a:rPr>
              <a:t>Бывает, что следователи неправильно используют вывод экспертизы об отсутствии у водителя технической возможности предотвратить ДТП. Наиболее часто это имеет место при расследовании наездов на препятствия, совершенных в условиях ограниченной видимости.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Вывод </a:t>
            </a:r>
            <a:r>
              <a:rPr lang="ru-RU" sz="2400" b="1" dirty="0">
                <a:solidFill>
                  <a:srgbClr val="FFC000"/>
                </a:solidFill>
              </a:rPr>
              <a:t>об отсутствии технической возможности предотвратить наезд в темное время суток необоснованно представляется следователем как доказательство неправильного выбора водителем скорости движения и его вины.</a:t>
            </a:r>
          </a:p>
        </p:txBody>
      </p:sp>
    </p:spTree>
    <p:extLst>
      <p:ext uri="{BB962C8B-B14F-4D97-AF65-F5344CB8AC3E}">
        <p14:creationId xmlns:p14="http://schemas.microsoft.com/office/powerpoint/2010/main" val="193507356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208912" cy="4893647"/>
          </a:xfrm>
          <a:prstGeom prst="rect">
            <a:avLst/>
          </a:prstGeom>
        </p:spPr>
        <p:txBody>
          <a:bodyPr wrap="square">
            <a:spAutoFit/>
          </a:bodyPr>
          <a:lstStyle/>
          <a:p>
            <a:r>
              <a:rPr lang="ru-RU" sz="2400" b="1" dirty="0">
                <a:solidFill>
                  <a:srgbClr val="FFC000"/>
                </a:solidFill>
              </a:rPr>
              <a:t>Чтобы не допускать подобных ошибок, следует иметь в виду следующее.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Правила </a:t>
            </a:r>
            <a:r>
              <a:rPr lang="ru-RU" sz="2400" b="1" dirty="0">
                <a:solidFill>
                  <a:srgbClr val="FFC000"/>
                </a:solidFill>
              </a:rPr>
              <a:t>дорожного движения (п. </a:t>
            </a:r>
            <a:r>
              <a:rPr lang="ru-RU" sz="2400" b="1" dirty="0" smtClean="0">
                <a:solidFill>
                  <a:srgbClr val="FFC000"/>
                </a:solidFill>
              </a:rPr>
              <a:t>10.1) </a:t>
            </a:r>
            <a:r>
              <a:rPr lang="ru-RU" sz="2400" b="1" dirty="0">
                <a:solidFill>
                  <a:srgbClr val="FFC000"/>
                </a:solidFill>
              </a:rPr>
              <a:t>предусматривают, что водитель должен вести транспортное средство со скоростью, не превышающей установленного ограничения и соответствующей дорожным и метеорологическим условиям, в частности видимости в направлении движения. Под видимостью здесь понимается видимость дорожного полотна, элементов дороги (например, границы проезжей части и правой обочины), ориентирование на которые позволяет водителю вести транспортире средство в пределах проезжей части.</a:t>
            </a:r>
          </a:p>
        </p:txBody>
      </p:sp>
    </p:spTree>
    <p:extLst>
      <p:ext uri="{BB962C8B-B14F-4D97-AF65-F5344CB8AC3E}">
        <p14:creationId xmlns:p14="http://schemas.microsoft.com/office/powerpoint/2010/main" val="247379705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8" y="980728"/>
            <a:ext cx="8064896" cy="2677656"/>
          </a:xfrm>
          <a:prstGeom prst="rect">
            <a:avLst/>
          </a:prstGeom>
        </p:spPr>
        <p:txBody>
          <a:bodyPr wrap="square">
            <a:spAutoFit/>
          </a:bodyPr>
          <a:lstStyle/>
          <a:p>
            <a:r>
              <a:rPr lang="ru-RU" sz="2400" b="1" dirty="0">
                <a:solidFill>
                  <a:srgbClr val="FFC000"/>
                </a:solidFill>
              </a:rPr>
              <a:t>Дальность видимости дороги, или общая видимость, чаще всего отличается от дальности видимости конкретного препятствия, причем в тех случаях, когда препятствие не освещено и не контрастирует с фоном (транспортное средство темного цвета с </a:t>
            </a:r>
            <a:r>
              <a:rPr lang="ru-RU" sz="2400" b="1" dirty="0" err="1">
                <a:solidFill>
                  <a:srgbClr val="FFC000"/>
                </a:solidFill>
              </a:rPr>
              <a:t>негорящими</a:t>
            </a:r>
            <a:r>
              <a:rPr lang="ru-RU" sz="2400" b="1" dirty="0">
                <a:solidFill>
                  <a:srgbClr val="FFC000"/>
                </a:solidFill>
              </a:rPr>
              <a:t> фонарями или пешеход в темной одежде на фоне асфальта и </a:t>
            </a:r>
            <a:r>
              <a:rPr lang="ru-RU" sz="2400" b="1" dirty="0" err="1">
                <a:solidFill>
                  <a:srgbClr val="FFC000"/>
                </a:solidFill>
              </a:rPr>
              <a:t>т.л</a:t>
            </a:r>
            <a:r>
              <a:rPr lang="ru-RU" sz="2400" b="1" dirty="0">
                <a:solidFill>
                  <a:srgbClr val="FFC000"/>
                </a:solidFill>
              </a:rPr>
              <a:t>.), дорога просматривается на большем расстоянии, чем препятствие.</a:t>
            </a:r>
          </a:p>
        </p:txBody>
      </p:sp>
    </p:spTree>
    <p:extLst>
      <p:ext uri="{BB962C8B-B14F-4D97-AF65-F5344CB8AC3E}">
        <p14:creationId xmlns:p14="http://schemas.microsoft.com/office/powerpoint/2010/main" val="365095104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2073" y="620688"/>
            <a:ext cx="8208912" cy="3046988"/>
          </a:xfrm>
          <a:prstGeom prst="rect">
            <a:avLst/>
          </a:prstGeom>
        </p:spPr>
        <p:txBody>
          <a:bodyPr wrap="square">
            <a:spAutoFit/>
          </a:bodyPr>
          <a:lstStyle/>
          <a:p>
            <a:r>
              <a:rPr lang="ru-RU" sz="2400" dirty="0">
                <a:solidFill>
                  <a:srgbClr val="FFC000"/>
                </a:solidFill>
              </a:rPr>
              <a:t>Согласно </a:t>
            </a:r>
            <a:r>
              <a:rPr lang="ru-RU" sz="2400" dirty="0" smtClean="0">
                <a:solidFill>
                  <a:srgbClr val="FFC000"/>
                </a:solidFill>
              </a:rPr>
              <a:t>Правил </a:t>
            </a:r>
            <a:r>
              <a:rPr lang="ru-RU" sz="2400" dirty="0">
                <a:solidFill>
                  <a:srgbClr val="FFC000"/>
                </a:solidFill>
              </a:rPr>
              <a:t>дорожного движения; </a:t>
            </a:r>
            <a:r>
              <a:rPr lang="ru-RU" sz="2400" dirty="0" smtClean="0">
                <a:solidFill>
                  <a:srgbClr val="FFC000"/>
                </a:solidFill>
              </a:rPr>
              <a:t>Основных </a:t>
            </a:r>
            <a:r>
              <a:rPr lang="ru-RU" sz="2400" dirty="0">
                <a:solidFill>
                  <a:srgbClr val="FFC000"/>
                </a:solidFill>
              </a:rPr>
              <a:t>положений по допуску транспортных средств к эксплуатации и обязанности должностных лиц по обеспечению безопасности дорожного движения и </a:t>
            </a:r>
            <a:r>
              <a:rPr lang="ru-RU" sz="2400" dirty="0" smtClean="0">
                <a:solidFill>
                  <a:srgbClr val="FFC000"/>
                </a:solidFill>
              </a:rPr>
              <a:t>Перечня </a:t>
            </a:r>
            <a:r>
              <a:rPr lang="ru-RU" sz="2400" dirty="0">
                <a:solidFill>
                  <a:srgbClr val="FFC000"/>
                </a:solidFill>
              </a:rPr>
              <a:t>неисправностей и условий, при которых запрещается эксплуатация транспортных средств на дороге не должно быть препятствий, которые не могут быть обнаружены, и водитель, выбирая скорость транспортного средства, вправе на это </a:t>
            </a:r>
            <a:r>
              <a:rPr lang="ru-RU" sz="2400" dirty="0" smtClean="0">
                <a:solidFill>
                  <a:srgbClr val="FFC000"/>
                </a:solidFill>
              </a:rPr>
              <a:t>рассчитывать. </a:t>
            </a:r>
            <a:endParaRPr lang="ru-RU" sz="2400" dirty="0">
              <a:solidFill>
                <a:srgbClr val="FFC000"/>
              </a:solidFill>
            </a:endParaRPr>
          </a:p>
        </p:txBody>
      </p:sp>
    </p:spTree>
    <p:extLst>
      <p:ext uri="{BB962C8B-B14F-4D97-AF65-F5344CB8AC3E}">
        <p14:creationId xmlns:p14="http://schemas.microsoft.com/office/powerpoint/2010/main" val="41153846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4417" y="692696"/>
            <a:ext cx="8352928" cy="3416320"/>
          </a:xfrm>
          <a:prstGeom prst="rect">
            <a:avLst/>
          </a:prstGeom>
        </p:spPr>
        <p:txBody>
          <a:bodyPr wrap="square">
            <a:spAutoFit/>
          </a:bodyPr>
          <a:lstStyle/>
          <a:p>
            <a:r>
              <a:rPr lang="ru-RU" sz="2400" b="1" dirty="0">
                <a:solidFill>
                  <a:srgbClr val="FFC000"/>
                </a:solidFill>
              </a:rPr>
              <a:t>Если же он совершил наезд на такое препятствие, то, исходя из самого факта наезда, нельзя считать, что скорость движения была выбрана водителем неправильно. Может оказаться (и чаще всего оказывается) что дорогу водитель просматривал на достаточном расстоянии, но препятствие находилось на полосе движения транспортного средства вопреки требованиям Правил дорожного движения в условиях, в которых водитель не мог его вовремя увидеть и принять меры к предотвращению ДТП.</a:t>
            </a:r>
          </a:p>
        </p:txBody>
      </p:sp>
    </p:spTree>
    <p:extLst>
      <p:ext uri="{BB962C8B-B14F-4D97-AF65-F5344CB8AC3E}">
        <p14:creationId xmlns:p14="http://schemas.microsoft.com/office/powerpoint/2010/main" val="291762068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48680"/>
            <a:ext cx="8208912" cy="5632311"/>
          </a:xfrm>
          <a:prstGeom prst="rect">
            <a:avLst/>
          </a:prstGeom>
        </p:spPr>
        <p:txBody>
          <a:bodyPr wrap="square">
            <a:spAutoFit/>
          </a:bodyPr>
          <a:lstStyle/>
          <a:p>
            <a:r>
              <a:rPr lang="ru-RU" sz="2400" b="1" dirty="0">
                <a:solidFill>
                  <a:srgbClr val="FFC000"/>
                </a:solidFill>
              </a:rPr>
              <a:t>Поэтому при расследовании наездов на препятствия, совершенных в условиях ограниченной видимости, в обязательном порядке надо произвести следственный эксперимент по определению общей и конкретной видимости </a:t>
            </a:r>
            <a:r>
              <a:rPr lang="ru-RU" sz="2400" b="1" dirty="0" smtClean="0">
                <a:solidFill>
                  <a:srgbClr val="FFC000"/>
                </a:solidFill>
              </a:rPr>
              <a:t> </a:t>
            </a:r>
            <a:r>
              <a:rPr lang="ru-RU" sz="2400" b="1" dirty="0">
                <a:solidFill>
                  <a:srgbClr val="FFC000"/>
                </a:solidFill>
              </a:rPr>
              <a:t>и назначить автотехническую экспертизу.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Если </a:t>
            </a:r>
            <a:r>
              <a:rPr lang="ru-RU" sz="2400" b="1" dirty="0">
                <a:solidFill>
                  <a:srgbClr val="FFC000"/>
                </a:solidFill>
              </a:rPr>
              <a:t>при этом будет получено заключение эксперта с выводом, что водитель вел транспортное средство со скоростью, соответствующей дорожным условиям и видимости дороги и в то же время не имел технической возможности предотвратить наезд на конкретное препятствие, видимость которого была меньше видимости дороги, то, оценивая заключение эксперта, такой вывод нельзя считать противоречивым (ошибки такого рода часто встречаются в судебно-следственной практике</a:t>
            </a:r>
            <a:r>
              <a:rPr lang="ru-RU" sz="2400" b="1" dirty="0" smtClean="0">
                <a:solidFill>
                  <a:srgbClr val="FFC000"/>
                </a:solidFill>
              </a:rPr>
              <a:t>). </a:t>
            </a:r>
            <a:endParaRPr lang="ru-RU" sz="2400" b="1" dirty="0">
              <a:solidFill>
                <a:srgbClr val="FFC000"/>
              </a:solidFill>
            </a:endParaRPr>
          </a:p>
        </p:txBody>
      </p:sp>
    </p:spTree>
    <p:extLst>
      <p:ext uri="{BB962C8B-B14F-4D97-AF65-F5344CB8AC3E}">
        <p14:creationId xmlns:p14="http://schemas.microsoft.com/office/powerpoint/2010/main" val="57344823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2708920"/>
            <a:ext cx="6008376" cy="646331"/>
          </a:xfrm>
          <a:prstGeom prst="rect">
            <a:avLst/>
          </a:prstGeom>
        </p:spPr>
        <p:txBody>
          <a:bodyPr wrap="none">
            <a:spAutoFit/>
          </a:bodyPr>
          <a:lstStyle/>
          <a:p>
            <a:r>
              <a:rPr lang="ru-RU" sz="3600" b="1" dirty="0" smtClean="0">
                <a:solidFill>
                  <a:srgbClr val="FFC000"/>
                </a:solidFill>
              </a:rPr>
              <a:t>БЛАГОДАРЮ ЗА ВНИМАНИЕ!!!</a:t>
            </a:r>
            <a:endParaRPr lang="ru-RU" sz="3600" b="1" dirty="0">
              <a:solidFill>
                <a:srgbClr val="FFC000"/>
              </a:solidFill>
            </a:endParaRPr>
          </a:p>
        </p:txBody>
      </p:sp>
    </p:spTree>
    <p:extLst>
      <p:ext uri="{BB962C8B-B14F-4D97-AF65-F5344CB8AC3E}">
        <p14:creationId xmlns:p14="http://schemas.microsoft.com/office/powerpoint/2010/main" val="50811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20676"/>
            <a:ext cx="8136904" cy="2308324"/>
          </a:xfrm>
          <a:prstGeom prst="rect">
            <a:avLst/>
          </a:prstGeom>
        </p:spPr>
        <p:txBody>
          <a:bodyPr wrap="square">
            <a:spAutoFit/>
          </a:bodyPr>
          <a:lstStyle/>
          <a:p>
            <a:r>
              <a:rPr lang="ru-RU" sz="2400" b="1" dirty="0" smtClean="0">
                <a:solidFill>
                  <a:srgbClr val="FFC000"/>
                </a:solidFill>
              </a:rPr>
              <a:t>в) Привязка транспортного средства к месту происшествия производится по базовым точкам, которыми являются центры передних и задних колес, при этом замеряется удаление обеих базовых точек от края проезжей части и удаление одной из базовых точек по длине от стационарного объекта или точки, избранной в качестве начала координат.</a:t>
            </a:r>
            <a:endParaRPr lang="ru-RU" sz="2400" b="1" dirty="0">
              <a:solidFill>
                <a:srgbClr val="FFC000"/>
              </a:solidFill>
            </a:endParaRPr>
          </a:p>
        </p:txBody>
      </p:sp>
    </p:spTree>
    <p:extLst>
      <p:ext uri="{BB962C8B-B14F-4D97-AF65-F5344CB8AC3E}">
        <p14:creationId xmlns:p14="http://schemas.microsoft.com/office/powerpoint/2010/main" val="975432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412776"/>
            <a:ext cx="7920880" cy="2677656"/>
          </a:xfrm>
          <a:prstGeom prst="rect">
            <a:avLst/>
          </a:prstGeom>
        </p:spPr>
        <p:txBody>
          <a:bodyPr wrap="square">
            <a:spAutoFit/>
          </a:bodyPr>
          <a:lstStyle/>
          <a:p>
            <a:r>
              <a:rPr lang="ru-RU" sz="2400" b="1" dirty="0" smtClean="0">
                <a:solidFill>
                  <a:srgbClr val="FFC000"/>
                </a:solidFill>
              </a:rPr>
              <a:t>г) Видимые следы торможения, «юза» колес должны тщательно замеряться, т.к. даже незначительная неточность может привести к ошибочному выводу эксперта при решении вопроса о скорости движения транспорта. </a:t>
            </a:r>
          </a:p>
          <a:p>
            <a:endParaRPr lang="ru-RU" sz="2400" b="1" dirty="0">
              <a:solidFill>
                <a:srgbClr val="FFC000"/>
              </a:solidFill>
            </a:endParaRPr>
          </a:p>
          <a:p>
            <a:r>
              <a:rPr lang="ru-RU" sz="2400" b="1" dirty="0" smtClean="0">
                <a:solidFill>
                  <a:srgbClr val="FFC000"/>
                </a:solidFill>
              </a:rPr>
              <a:t>Не используйте выражение «тормозной путь»! Видимые следы торможения и «юза» составляют лишь часть его.</a:t>
            </a:r>
            <a:endParaRPr lang="ru-RU" sz="2400" b="1" dirty="0">
              <a:solidFill>
                <a:srgbClr val="FFC000"/>
              </a:solidFill>
            </a:endParaRPr>
          </a:p>
        </p:txBody>
      </p:sp>
    </p:spTree>
    <p:extLst>
      <p:ext uri="{BB962C8B-B14F-4D97-AF65-F5344CB8AC3E}">
        <p14:creationId xmlns:p14="http://schemas.microsoft.com/office/powerpoint/2010/main" val="287832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7920880" cy="1569660"/>
          </a:xfrm>
          <a:prstGeom prst="rect">
            <a:avLst/>
          </a:prstGeom>
        </p:spPr>
        <p:txBody>
          <a:bodyPr wrap="square">
            <a:spAutoFit/>
          </a:bodyPr>
          <a:lstStyle/>
          <a:p>
            <a:r>
              <a:rPr lang="ru-RU" sz="2400" b="1" dirty="0" smtClean="0">
                <a:solidFill>
                  <a:srgbClr val="FFC000"/>
                </a:solidFill>
              </a:rPr>
              <a:t>Если транспорт находится на месте происшествия и его положение не изменялось, то следы торможения измеряются от начала и по имеющейся траектории до оси колес, которыми они были оставлены.</a:t>
            </a:r>
            <a:endParaRPr lang="ru-RU" sz="2400" b="1" dirty="0">
              <a:solidFill>
                <a:srgbClr val="FFC000"/>
              </a:solidFill>
            </a:endParaRPr>
          </a:p>
        </p:txBody>
      </p:sp>
      <p:sp>
        <p:nvSpPr>
          <p:cNvPr id="3" name="Прямоугольник 2"/>
          <p:cNvSpPr/>
          <p:nvPr/>
        </p:nvSpPr>
        <p:spPr>
          <a:xfrm>
            <a:off x="458664" y="2564904"/>
            <a:ext cx="8280920" cy="3046988"/>
          </a:xfrm>
          <a:prstGeom prst="rect">
            <a:avLst/>
          </a:prstGeom>
        </p:spPr>
        <p:txBody>
          <a:bodyPr wrap="square">
            <a:spAutoFit/>
          </a:bodyPr>
          <a:lstStyle/>
          <a:p>
            <a:r>
              <a:rPr lang="ru-RU" sz="2400" b="1" dirty="0" smtClean="0">
                <a:solidFill>
                  <a:srgbClr val="FFC000"/>
                </a:solidFill>
              </a:rPr>
              <a:t>Если же ТС на месте нет или его положение изменено, то следы также измеряются от их начала по имеющейся траектории до окончания. Все начальные и конечные точки измерений должны привязываться по длине и ширине проезжей части в системе координат. Необходимо также указывать какими именно колесами оставлены следы. Если после прекращения следов торможения автомобиль двигался накатом, указывается длина этого расстояния.</a:t>
            </a:r>
            <a:endParaRPr lang="ru-RU" sz="2400" b="1" dirty="0">
              <a:solidFill>
                <a:srgbClr val="FFC000"/>
              </a:solidFill>
            </a:endParaRPr>
          </a:p>
        </p:txBody>
      </p:sp>
    </p:spTree>
    <p:extLst>
      <p:ext uri="{BB962C8B-B14F-4D97-AF65-F5344CB8AC3E}">
        <p14:creationId xmlns:p14="http://schemas.microsoft.com/office/powerpoint/2010/main" val="1176082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8078" y="1700808"/>
            <a:ext cx="8064896" cy="2308324"/>
          </a:xfrm>
          <a:prstGeom prst="rect">
            <a:avLst/>
          </a:prstGeom>
        </p:spPr>
        <p:txBody>
          <a:bodyPr wrap="square">
            <a:spAutoFit/>
          </a:bodyPr>
          <a:lstStyle/>
          <a:p>
            <a:r>
              <a:rPr lang="ru-RU" sz="2400" b="1" dirty="0" smtClean="0">
                <a:solidFill>
                  <a:srgbClr val="FFC000"/>
                </a:solidFill>
              </a:rPr>
              <a:t>Если тормозной след оставлен на дорожном участке с разным покрытием (при выходе в процессе торможения на обочину), на замасленных и загрязненных участках, то измеряется каждый участок следа отдельно каждого колеса до выезда на другое покрытие и по нему до окончания следа или выезда на следующий участок. </a:t>
            </a:r>
            <a:endParaRPr lang="ru-RU" sz="2400" b="1" dirty="0">
              <a:solidFill>
                <a:srgbClr val="FFC000"/>
              </a:solidFill>
            </a:endParaRPr>
          </a:p>
        </p:txBody>
      </p:sp>
    </p:spTree>
    <p:extLst>
      <p:ext uri="{BB962C8B-B14F-4D97-AF65-F5344CB8AC3E}">
        <p14:creationId xmlns:p14="http://schemas.microsoft.com/office/powerpoint/2010/main" val="3780845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124744"/>
            <a:ext cx="8208912" cy="3046988"/>
          </a:xfrm>
          <a:prstGeom prst="rect">
            <a:avLst/>
          </a:prstGeom>
        </p:spPr>
        <p:txBody>
          <a:bodyPr wrap="square">
            <a:spAutoFit/>
          </a:bodyPr>
          <a:lstStyle/>
          <a:p>
            <a:r>
              <a:rPr lang="ru-RU" sz="2400" b="1" dirty="0" smtClean="0">
                <a:solidFill>
                  <a:srgbClr val="FFC000"/>
                </a:solidFill>
              </a:rPr>
              <a:t>В случаях, когда тормозной след прерывается, указывается длина каждого такого отрезка и величина интервалов между ними. В протоколе осмотра должны быть указаны особенности тормозного следа: прямолинейный, криволинейный, с боковым заносом и т.п. Для случая криволинейного следа производится поперечная привязка с интервалом в измерениях через 1-2 м (в зависимости от длины).</a:t>
            </a:r>
            <a:endParaRPr lang="ru-RU" sz="2400" b="1" dirty="0">
              <a:solidFill>
                <a:srgbClr val="FFC000"/>
              </a:solidFill>
            </a:endParaRPr>
          </a:p>
        </p:txBody>
      </p:sp>
    </p:spTree>
    <p:extLst>
      <p:ext uri="{BB962C8B-B14F-4D97-AF65-F5344CB8AC3E}">
        <p14:creationId xmlns:p14="http://schemas.microsoft.com/office/powerpoint/2010/main" val="255173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2984176441"/>
              </p:ext>
            </p:extLst>
          </p:nvPr>
        </p:nvGraphicFramePr>
        <p:xfrm>
          <a:off x="323528" y="404664"/>
          <a:ext cx="8496944" cy="6063463"/>
        </p:xfrm>
        <a:graphic>
          <a:graphicData uri="http://schemas.openxmlformats.org/presentationml/2006/ole">
            <mc:AlternateContent xmlns:mc="http://schemas.openxmlformats.org/markup-compatibility/2006">
              <mc:Choice xmlns:v="urn:schemas-microsoft-com:vml" Requires="v">
                <p:oleObj spid="_x0000_s1190" name="Лист" r:id="rId4" imgW="4991167" imgH="4324276" progId="Excel.Sheet.8">
                  <p:embed/>
                </p:oleObj>
              </mc:Choice>
              <mc:Fallback>
                <p:oleObj name="Лист" r:id="rId4" imgW="4991167" imgH="4324276" progId="Excel.Sheet.8">
                  <p:embed/>
                  <p:pic>
                    <p:nvPicPr>
                      <p:cNvPr id="0" name="Object 1"/>
                      <p:cNvPicPr>
                        <a:picLocks noChangeAspect="1" noChangeArrowheads="1"/>
                      </p:cNvPicPr>
                      <p:nvPr/>
                    </p:nvPicPr>
                    <p:blipFill>
                      <a:blip r:embed="rId5"/>
                      <a:srcRect/>
                      <a:stretch>
                        <a:fillRect/>
                      </a:stretch>
                    </p:blipFill>
                    <p:spPr bwMode="auto">
                      <a:xfrm>
                        <a:off x="323528" y="404664"/>
                        <a:ext cx="8496944" cy="6063463"/>
                      </a:xfrm>
                      <a:prstGeom prst="rect">
                        <a:avLst/>
                      </a:prstGeom>
                      <a:noFill/>
                    </p:spPr>
                  </p:pic>
                </p:oleObj>
              </mc:Fallback>
            </mc:AlternateContent>
          </a:graphicData>
        </a:graphic>
      </p:graphicFrame>
    </p:spTree>
    <p:extLst>
      <p:ext uri="{BB962C8B-B14F-4D97-AF65-F5344CB8AC3E}">
        <p14:creationId xmlns:p14="http://schemas.microsoft.com/office/powerpoint/2010/main" val="2878126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443842"/>
            <a:ext cx="8136904" cy="1938992"/>
          </a:xfrm>
          <a:prstGeom prst="rect">
            <a:avLst/>
          </a:prstGeom>
        </p:spPr>
        <p:txBody>
          <a:bodyPr wrap="square">
            <a:spAutoFit/>
          </a:bodyPr>
          <a:lstStyle/>
          <a:p>
            <a:r>
              <a:rPr lang="ru-RU" sz="2400" b="1" dirty="0" smtClean="0">
                <a:solidFill>
                  <a:srgbClr val="FFC000"/>
                </a:solidFill>
              </a:rPr>
              <a:t>След качения - это след, оставленный протектором шины, когда колеса ТС свободно вращаются. След качения хорошо виден на мягкой, влажной поверхности, на рыхлом снегу. В следе качения отображается отпечаток (рисунок) протектора шины, различимый как вдоль, так и поперек следа.</a:t>
            </a:r>
            <a:endParaRPr lang="ru-RU" sz="2400" b="1" dirty="0">
              <a:solidFill>
                <a:srgbClr val="FFC000"/>
              </a:solidFill>
            </a:endParaRPr>
          </a:p>
        </p:txBody>
      </p:sp>
    </p:spTree>
    <p:extLst>
      <p:ext uri="{BB962C8B-B14F-4D97-AF65-F5344CB8AC3E}">
        <p14:creationId xmlns:p14="http://schemas.microsoft.com/office/powerpoint/2010/main" val="1492609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9303" y="692696"/>
            <a:ext cx="8208912" cy="4154984"/>
          </a:xfrm>
          <a:prstGeom prst="rect">
            <a:avLst/>
          </a:prstGeom>
        </p:spPr>
        <p:txBody>
          <a:bodyPr wrap="square">
            <a:spAutoFit/>
          </a:bodyPr>
          <a:lstStyle/>
          <a:p>
            <a:r>
              <a:rPr lang="ru-RU" sz="2400" b="1" dirty="0" smtClean="0">
                <a:solidFill>
                  <a:srgbClr val="FFC000"/>
                </a:solidFill>
              </a:rPr>
              <a:t>След торможения (юза) - это полосы, оставленные на дороге движущимся ТС, когда его колеса заторможены, не вращаются. След торможения на дорогах с твердым, сухим покрытием представляет собой темные полосы, образованные наслоением резины протектора на покрытие дороги. На дорогах с несвязанным покрытием - грунтовое, щебеночное, песчаное - след торможения представляет собой полосы, образованные срывом верхней части грунта и частичным смещением его по ходу движения транспорта. При прямолинейном движении ТС ширина следа торможения приблизительно равна ширине его шины.</a:t>
            </a:r>
            <a:endParaRPr lang="ru-RU" sz="2400" b="1" dirty="0">
              <a:solidFill>
                <a:srgbClr val="FFC000"/>
              </a:solidFill>
            </a:endParaRPr>
          </a:p>
        </p:txBody>
      </p:sp>
    </p:spTree>
    <p:extLst>
      <p:ext uri="{BB962C8B-B14F-4D97-AF65-F5344CB8AC3E}">
        <p14:creationId xmlns:p14="http://schemas.microsoft.com/office/powerpoint/2010/main" val="1278670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836712"/>
            <a:ext cx="8280920" cy="3785652"/>
          </a:xfrm>
          <a:prstGeom prst="rect">
            <a:avLst/>
          </a:prstGeom>
        </p:spPr>
        <p:txBody>
          <a:bodyPr wrap="square">
            <a:spAutoFit/>
          </a:bodyPr>
          <a:lstStyle/>
          <a:p>
            <a:r>
              <a:rPr lang="ru-RU" sz="2400" b="1" dirty="0" smtClean="0">
                <a:solidFill>
                  <a:srgbClr val="FFC000"/>
                </a:solidFill>
              </a:rPr>
              <a:t>След бокового скольжения (заноса) ТС представляет собой полосы наслоения резины на твердом сухом покрытии, срыв поверхностного слоя на несвязанном покрытии, резко отклоняющийся в сторону от первоначального направления транспортного средства. Ширина следа заноса равна габаритному размеру зоны контакта шины с дорогой. Зона контакта шины с дорогой - это поверхность шины, которая соприкасается с дорогой. Зона контакта зависит от внутреннего давления в шине, от загрузки транспортного средства. След заноса обычно шире следа торможения (юза).</a:t>
            </a:r>
            <a:endParaRPr lang="ru-RU" sz="2400" b="1" dirty="0">
              <a:solidFill>
                <a:srgbClr val="FFC000"/>
              </a:solidFill>
            </a:endParaRPr>
          </a:p>
        </p:txBody>
      </p:sp>
    </p:spTree>
    <p:extLst>
      <p:ext uri="{BB962C8B-B14F-4D97-AF65-F5344CB8AC3E}">
        <p14:creationId xmlns:p14="http://schemas.microsoft.com/office/powerpoint/2010/main" val="1786776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0351"/>
            <a:ext cx="7992888" cy="1569660"/>
          </a:xfrm>
          <a:prstGeom prst="rect">
            <a:avLst/>
          </a:prstGeom>
        </p:spPr>
        <p:txBody>
          <a:bodyPr wrap="square">
            <a:spAutoFit/>
          </a:bodyPr>
          <a:lstStyle/>
          <a:p>
            <a:r>
              <a:rPr lang="ru-RU" sz="2400" b="1" dirty="0" smtClean="0">
                <a:solidFill>
                  <a:srgbClr val="FFC000"/>
                </a:solidFill>
              </a:rPr>
              <a:t>д) Именно при осмотре места происшествия необходимо установить и отметить место наезда на пешехода или столкновения транспортных средств и привязать его к следам торможения или транспортным средствам.</a:t>
            </a:r>
            <a:endParaRPr lang="ru-RU" sz="2400" b="1" dirty="0">
              <a:solidFill>
                <a:srgbClr val="FFC000"/>
              </a:solidFill>
            </a:endParaRPr>
          </a:p>
        </p:txBody>
      </p:sp>
    </p:spTree>
    <p:extLst>
      <p:ext uri="{BB962C8B-B14F-4D97-AF65-F5344CB8AC3E}">
        <p14:creationId xmlns:p14="http://schemas.microsoft.com/office/powerpoint/2010/main" val="293319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332656"/>
            <a:ext cx="5875326" cy="461665"/>
          </a:xfrm>
          <a:prstGeom prst="rect">
            <a:avLst/>
          </a:prstGeom>
        </p:spPr>
        <p:txBody>
          <a:bodyPr wrap="none">
            <a:spAutoFit/>
          </a:bodyPr>
          <a:lstStyle/>
          <a:p>
            <a:r>
              <a:rPr lang="ru-RU" sz="2400" b="1" dirty="0" smtClean="0">
                <a:solidFill>
                  <a:srgbClr val="FFC000"/>
                </a:solidFill>
              </a:rPr>
              <a:t>Место наезда на пешехода устанавливается:</a:t>
            </a:r>
            <a:endParaRPr lang="ru-RU" sz="2400" b="1" dirty="0">
              <a:solidFill>
                <a:srgbClr val="FFC000"/>
              </a:solidFill>
            </a:endParaRPr>
          </a:p>
        </p:txBody>
      </p:sp>
      <p:sp>
        <p:nvSpPr>
          <p:cNvPr id="3" name="Прямоугольник 2"/>
          <p:cNvSpPr/>
          <p:nvPr/>
        </p:nvSpPr>
        <p:spPr>
          <a:xfrm>
            <a:off x="251520" y="980728"/>
            <a:ext cx="8568952" cy="5262979"/>
          </a:xfrm>
          <a:prstGeom prst="rect">
            <a:avLst/>
          </a:prstGeom>
        </p:spPr>
        <p:txBody>
          <a:bodyPr wrap="square">
            <a:spAutoFit/>
          </a:bodyPr>
          <a:lstStyle/>
          <a:p>
            <a:r>
              <a:rPr lang="ru-RU" sz="2400" b="1" dirty="0" smtClean="0">
                <a:solidFill>
                  <a:srgbClr val="FFC000"/>
                </a:solidFill>
              </a:rPr>
              <a:t>- по началу следов волочения тела потерпевшего - исключительно для случаев наезда на лежащего человека, если есть основание о возможности перемещения тела в процессе наезда:</a:t>
            </a:r>
          </a:p>
          <a:p>
            <a:r>
              <a:rPr lang="ru-RU" sz="2400" b="1" dirty="0" smtClean="0">
                <a:solidFill>
                  <a:srgbClr val="FFC000"/>
                </a:solidFill>
              </a:rPr>
              <a:t>- по мокрому пятну разлитой жидкости, находившейся в разбившейся емкости у пешехода;</a:t>
            </a:r>
          </a:p>
          <a:p>
            <a:r>
              <a:rPr lang="ru-RU" sz="2400" b="1" dirty="0" smtClean="0">
                <a:solidFill>
                  <a:srgbClr val="FFC000"/>
                </a:solidFill>
              </a:rPr>
              <a:t>- по малозаметному следу бокового скольжения, оставленного обувью потерпевшего при наезде на него автомобиля;</a:t>
            </a:r>
          </a:p>
          <a:p>
            <a:r>
              <a:rPr lang="ru-RU" sz="2400" b="1" dirty="0" smtClean="0">
                <a:solidFill>
                  <a:srgbClr val="FFC000"/>
                </a:solidFill>
              </a:rPr>
              <a:t>-по осыпи сухой грязи с деформированных кузовных деталей ТС;</a:t>
            </a:r>
          </a:p>
          <a:p>
            <a:r>
              <a:rPr lang="ru-RU" sz="2400" b="1" dirty="0" smtClean="0">
                <a:solidFill>
                  <a:srgbClr val="FFC000"/>
                </a:solidFill>
              </a:rPr>
              <a:t>- по траектории движения пешехода, устанавливаемой по видимым следам движения пешехода до момента наезда или со слов очевидцев ДТП с учетом следов  движения транспортного средства и  расположения его после происшествия;</a:t>
            </a:r>
          </a:p>
          <a:p>
            <a:r>
              <a:rPr lang="ru-RU" sz="2400" b="1" dirty="0" smtClean="0">
                <a:solidFill>
                  <a:srgbClr val="FFC000"/>
                </a:solidFill>
              </a:rPr>
              <a:t>- со слов самого водителя, если нет других объективных данных.</a:t>
            </a:r>
            <a:endParaRPr lang="ru-RU" sz="2400" b="1" dirty="0">
              <a:solidFill>
                <a:srgbClr val="FFC000"/>
              </a:solidFill>
            </a:endParaRPr>
          </a:p>
        </p:txBody>
      </p:sp>
    </p:spTree>
    <p:extLst>
      <p:ext uri="{BB962C8B-B14F-4D97-AF65-F5344CB8AC3E}">
        <p14:creationId xmlns:p14="http://schemas.microsoft.com/office/powerpoint/2010/main" val="360835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3371" y="1340768"/>
            <a:ext cx="8280920" cy="3046988"/>
          </a:xfrm>
          <a:prstGeom prst="rect">
            <a:avLst/>
          </a:prstGeom>
        </p:spPr>
        <p:txBody>
          <a:bodyPr wrap="square">
            <a:spAutoFit/>
          </a:bodyPr>
          <a:lstStyle/>
          <a:p>
            <a:r>
              <a:rPr lang="ru-RU" sz="2400" b="1" dirty="0" smtClean="0">
                <a:solidFill>
                  <a:srgbClr val="FFC000"/>
                </a:solidFill>
              </a:rPr>
              <a:t>прямоугольная система координат - это способ фиксации положения точки на плоскости. </a:t>
            </a:r>
          </a:p>
          <a:p>
            <a:r>
              <a:rPr lang="ru-RU" sz="2400" b="1" dirty="0" smtClean="0">
                <a:solidFill>
                  <a:srgbClr val="FFC000"/>
                </a:solidFill>
              </a:rPr>
              <a:t>В отношении осмотра мест ДТП это обязательная привязка точки:</a:t>
            </a:r>
          </a:p>
          <a:p>
            <a:r>
              <a:rPr lang="ru-RU" sz="2400" b="1" dirty="0" smtClean="0">
                <a:solidFill>
                  <a:srgbClr val="FFC000"/>
                </a:solidFill>
              </a:rPr>
              <a:t>- по длине проезжей части: путем фиксации расстояния от стационарного объекта до нее;</a:t>
            </a:r>
          </a:p>
          <a:p>
            <a:r>
              <a:rPr lang="ru-RU" sz="2400" b="1" dirty="0" smtClean="0">
                <a:solidFill>
                  <a:srgbClr val="FFC000"/>
                </a:solidFill>
              </a:rPr>
              <a:t>- по ширине проезжей части: путем фиксации расстояния от края проезжей части до нее. </a:t>
            </a:r>
            <a:endParaRPr lang="ru-RU" sz="2400" b="1" dirty="0">
              <a:solidFill>
                <a:srgbClr val="FFC000"/>
              </a:solidFill>
            </a:endParaRPr>
          </a:p>
        </p:txBody>
      </p:sp>
    </p:spTree>
    <p:extLst>
      <p:ext uri="{BB962C8B-B14F-4D97-AF65-F5344CB8AC3E}">
        <p14:creationId xmlns:p14="http://schemas.microsoft.com/office/powerpoint/2010/main" val="3358379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8136904" cy="4154984"/>
          </a:xfrm>
          <a:prstGeom prst="rect">
            <a:avLst/>
          </a:prstGeom>
        </p:spPr>
        <p:txBody>
          <a:bodyPr wrap="square">
            <a:spAutoFit/>
          </a:bodyPr>
          <a:lstStyle/>
          <a:p>
            <a:r>
              <a:rPr lang="ru-RU" sz="2400" b="1" dirty="0" smtClean="0">
                <a:solidFill>
                  <a:srgbClr val="FFC000"/>
                </a:solidFill>
              </a:rPr>
              <a:t>видимые следы торможения - это четко видимый отпечаток рисунка протектора, оставленный на сухом асфальте или бетоне, колесом, тормозящим на грани остановки вращения.</a:t>
            </a:r>
          </a:p>
          <a:p>
            <a:endParaRPr lang="ru-RU" sz="2400" b="1" dirty="0" smtClean="0">
              <a:solidFill>
                <a:srgbClr val="FFC000"/>
              </a:solidFill>
            </a:endParaRPr>
          </a:p>
          <a:p>
            <a:r>
              <a:rPr lang="ru-RU" sz="2400" b="1" dirty="0" smtClean="0">
                <a:solidFill>
                  <a:srgbClr val="FFC000"/>
                </a:solidFill>
              </a:rPr>
              <a:t>«юз» колес - это след скольжения протектора заблокированного (остановившегося) колеса.</a:t>
            </a:r>
          </a:p>
          <a:p>
            <a:endParaRPr lang="ru-RU" sz="2400" b="1" dirty="0" smtClean="0">
              <a:solidFill>
                <a:srgbClr val="FFC000"/>
              </a:solidFill>
            </a:endParaRPr>
          </a:p>
          <a:p>
            <a:r>
              <a:rPr lang="ru-RU" sz="2400" b="1" dirty="0" smtClean="0">
                <a:solidFill>
                  <a:srgbClr val="FFC000"/>
                </a:solidFill>
              </a:rPr>
              <a:t>тормозной путь - это расстояние, которое преодолевает автомобиль с момента нажатия водителем на педаль тормоза, срабатывания тормозной системы и собственно торможения до полной остановки.</a:t>
            </a:r>
            <a:endParaRPr lang="ru-RU" sz="2400" b="1" dirty="0">
              <a:solidFill>
                <a:srgbClr val="FFC000"/>
              </a:solidFill>
            </a:endParaRPr>
          </a:p>
        </p:txBody>
      </p:sp>
    </p:spTree>
    <p:extLst>
      <p:ext uri="{BB962C8B-B14F-4D97-AF65-F5344CB8AC3E}">
        <p14:creationId xmlns:p14="http://schemas.microsoft.com/office/powerpoint/2010/main" val="1105147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8208912" cy="4524315"/>
          </a:xfrm>
          <a:prstGeom prst="rect">
            <a:avLst/>
          </a:prstGeom>
        </p:spPr>
        <p:txBody>
          <a:bodyPr wrap="square">
            <a:spAutoFit/>
          </a:bodyPr>
          <a:lstStyle/>
          <a:p>
            <a:r>
              <a:rPr lang="ru-RU" sz="2400" b="1" dirty="0" smtClean="0">
                <a:solidFill>
                  <a:srgbClr val="FFC000"/>
                </a:solidFill>
              </a:rPr>
              <a:t>При наезде ТС на пешехода, находящегося в вертикальном положении, последний перемещается от места наезда на расстояние нескольких и даже десятков метров в зависимости от скорости движения, например, при скорости движения а/м ВАЗ-21099 в момент наезда в. 30 км/ч пешехода отбрасывает по ходу движения на расстояние от 5 до 7м, а при скорости автомобиля в 60 км/ч дальность отброса достигает уже от 15 до 18м; при этом не принимается во внимание возможность перемещения пострадавшего на капоте транспортного средства. Поэтому место наезда не может быть в одной точке с местом, где находился пешеход после удара или где имеются следы, оставшиеся от тела потерпевшего.</a:t>
            </a:r>
            <a:endParaRPr lang="ru-RU" sz="2400" b="1" dirty="0">
              <a:solidFill>
                <a:srgbClr val="FFC000"/>
              </a:solidFill>
            </a:endParaRPr>
          </a:p>
        </p:txBody>
      </p:sp>
    </p:spTree>
    <p:extLst>
      <p:ext uri="{BB962C8B-B14F-4D97-AF65-F5344CB8AC3E}">
        <p14:creationId xmlns:p14="http://schemas.microsoft.com/office/powerpoint/2010/main" val="2869800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80728"/>
            <a:ext cx="8280920" cy="3416320"/>
          </a:xfrm>
          <a:prstGeom prst="rect">
            <a:avLst/>
          </a:prstGeom>
        </p:spPr>
        <p:txBody>
          <a:bodyPr wrap="square">
            <a:spAutoFit/>
          </a:bodyPr>
          <a:lstStyle/>
          <a:p>
            <a:r>
              <a:rPr lang="ru-RU" sz="2400" b="1" dirty="0" smtClean="0">
                <a:solidFill>
                  <a:srgbClr val="FFC000"/>
                </a:solidFill>
              </a:rPr>
              <a:t>Часто в постановлениях о назначении экспертизы встречается фраза: «Транспортное средство остановилось в месте (в момент) наезда». </a:t>
            </a:r>
          </a:p>
          <a:p>
            <a:endParaRPr lang="ru-RU" sz="2400" b="1" dirty="0">
              <a:solidFill>
                <a:srgbClr val="FFC000"/>
              </a:solidFill>
            </a:endParaRPr>
          </a:p>
          <a:p>
            <a:r>
              <a:rPr lang="ru-RU" sz="2400" b="1" dirty="0" smtClean="0">
                <a:solidFill>
                  <a:srgbClr val="FFC000"/>
                </a:solidFill>
              </a:rPr>
              <a:t>Это неверно, так как для нанесения удара по пешеходу необходимо, чтобы транспорт обладал хоть какой-то скоростью, и поэтому при наезде на пешехода в конце торможения от места наезда автомобиль должен продвинуться вперед хотя бы на несколько сантиметров.</a:t>
            </a:r>
            <a:endParaRPr lang="ru-RU" sz="2400" b="1" dirty="0">
              <a:solidFill>
                <a:srgbClr val="FFC000"/>
              </a:solidFill>
            </a:endParaRPr>
          </a:p>
        </p:txBody>
      </p:sp>
    </p:spTree>
    <p:extLst>
      <p:ext uri="{BB962C8B-B14F-4D97-AF65-F5344CB8AC3E}">
        <p14:creationId xmlns:p14="http://schemas.microsoft.com/office/powerpoint/2010/main" val="3012734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472" y="332656"/>
            <a:ext cx="8424936" cy="461665"/>
          </a:xfrm>
          <a:prstGeom prst="rect">
            <a:avLst/>
          </a:prstGeom>
        </p:spPr>
        <p:txBody>
          <a:bodyPr wrap="square">
            <a:spAutoFit/>
          </a:bodyPr>
          <a:lstStyle/>
          <a:p>
            <a:r>
              <a:rPr lang="ru-RU" sz="2400" b="1" dirty="0" smtClean="0">
                <a:solidFill>
                  <a:srgbClr val="FFC000"/>
                </a:solidFill>
              </a:rPr>
              <a:t>Место столкновения устанавливается по следующим признакам:</a:t>
            </a:r>
            <a:endParaRPr lang="ru-RU" sz="2400" b="1" dirty="0">
              <a:solidFill>
                <a:srgbClr val="FFC000"/>
              </a:solidFill>
            </a:endParaRPr>
          </a:p>
        </p:txBody>
      </p:sp>
      <p:sp>
        <p:nvSpPr>
          <p:cNvPr id="3" name="Прямоугольник 2"/>
          <p:cNvSpPr/>
          <p:nvPr/>
        </p:nvSpPr>
        <p:spPr>
          <a:xfrm>
            <a:off x="289496" y="908720"/>
            <a:ext cx="8500888" cy="5632311"/>
          </a:xfrm>
          <a:prstGeom prst="rect">
            <a:avLst/>
          </a:prstGeom>
        </p:spPr>
        <p:txBody>
          <a:bodyPr wrap="square">
            <a:spAutoFit/>
          </a:bodyPr>
          <a:lstStyle/>
          <a:p>
            <a:pPr marL="342900" indent="-342900">
              <a:buFontTx/>
              <a:buChar char="-"/>
            </a:pPr>
            <a:r>
              <a:rPr lang="ru-RU" sz="2400" b="1" dirty="0" smtClean="0">
                <a:solidFill>
                  <a:srgbClr val="FFC000"/>
                </a:solidFill>
              </a:rPr>
              <a:t>резкое отклонение следа колеса от первоначального направления. возникающее при эксцентричном ударе по транспорту или при ударе по переднему колесу;</a:t>
            </a:r>
          </a:p>
          <a:p>
            <a:pPr marL="342900" indent="-342900">
              <a:buFontTx/>
              <a:buChar char="-"/>
            </a:pPr>
            <a:endParaRPr lang="ru-RU" sz="2400" b="1" dirty="0" smtClean="0">
              <a:solidFill>
                <a:srgbClr val="FFC000"/>
              </a:solidFill>
            </a:endParaRPr>
          </a:p>
          <a:p>
            <a:pPr marL="342900" indent="-342900">
              <a:buFontTx/>
              <a:buChar char="-"/>
            </a:pPr>
            <a:r>
              <a:rPr lang="ru-RU" sz="2400" b="1" dirty="0" smtClean="0">
                <a:solidFill>
                  <a:srgbClr val="FFC000"/>
                </a:solidFill>
              </a:rPr>
              <a:t>поперечное смещение следа, возникающее при центральном, встречном столкновении и неизменном положении передних колес. При незначительном поперечном смещении следа или незначительном его отклонении эти признаки можно обнаружить, рассматривая след в продольном направлении с малой высоты;</a:t>
            </a:r>
          </a:p>
          <a:p>
            <a:pPr marL="342900" indent="-342900">
              <a:buFontTx/>
              <a:buChar char="-"/>
            </a:pPr>
            <a:endParaRPr lang="ru-RU" sz="2400" b="1" dirty="0" smtClean="0">
              <a:solidFill>
                <a:srgbClr val="FFC000"/>
              </a:solidFill>
            </a:endParaRPr>
          </a:p>
          <a:p>
            <a:r>
              <a:rPr lang="ru-RU" sz="2400" b="1" dirty="0" smtClean="0">
                <a:solidFill>
                  <a:srgbClr val="FFC000"/>
                </a:solidFill>
              </a:rPr>
              <a:t>- следы бокового сдвига незаблокированного колеса, возникающие в момент столкновения в результате поперечного смещения ТС или резкого поворота передних колес. Как правило, такие следы малозаметны;</a:t>
            </a:r>
            <a:endParaRPr lang="ru-RU" sz="2400" b="1" dirty="0">
              <a:solidFill>
                <a:srgbClr val="FFC000"/>
              </a:solidFill>
            </a:endParaRPr>
          </a:p>
        </p:txBody>
      </p:sp>
    </p:spTree>
    <p:extLst>
      <p:ext uri="{BB962C8B-B14F-4D97-AF65-F5344CB8AC3E}">
        <p14:creationId xmlns:p14="http://schemas.microsoft.com/office/powerpoint/2010/main" val="2699021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280920" cy="461665"/>
          </a:xfrm>
          <a:prstGeom prst="rect">
            <a:avLst/>
          </a:prstGeom>
        </p:spPr>
        <p:txBody>
          <a:bodyPr wrap="square">
            <a:spAutoFit/>
          </a:bodyPr>
          <a:lstStyle/>
          <a:p>
            <a:r>
              <a:rPr lang="ru-RU" sz="2400" b="1" dirty="0" smtClean="0">
                <a:solidFill>
                  <a:srgbClr val="FFC000"/>
                </a:solidFill>
              </a:rPr>
              <a:t>ОСМОТР МЕСТА ДОРОЖНО-ТРАНСПОРТНОГО ПРОИСШЕСТВИЯ</a:t>
            </a:r>
            <a:endParaRPr lang="ru-RU" sz="2400" b="1" dirty="0">
              <a:solidFill>
                <a:srgbClr val="FFC000"/>
              </a:solidFill>
            </a:endParaRPr>
          </a:p>
        </p:txBody>
      </p:sp>
      <p:sp>
        <p:nvSpPr>
          <p:cNvPr id="3" name="Прямоугольник 2"/>
          <p:cNvSpPr/>
          <p:nvPr/>
        </p:nvSpPr>
        <p:spPr>
          <a:xfrm>
            <a:off x="534438" y="908720"/>
            <a:ext cx="8208912" cy="830997"/>
          </a:xfrm>
          <a:prstGeom prst="rect">
            <a:avLst/>
          </a:prstGeom>
        </p:spPr>
        <p:txBody>
          <a:bodyPr wrap="square">
            <a:spAutoFit/>
          </a:bodyPr>
          <a:lstStyle/>
          <a:p>
            <a:r>
              <a:rPr lang="ru-RU" sz="2400" b="1" dirty="0" smtClean="0">
                <a:solidFill>
                  <a:srgbClr val="FFC000"/>
                </a:solidFill>
              </a:rPr>
              <a:t>Необходимо производить описание места ДТП в соответствии с приведенной ниже последовательностью:</a:t>
            </a:r>
            <a:endParaRPr lang="ru-RU" sz="2400" b="1" dirty="0">
              <a:solidFill>
                <a:srgbClr val="FFC000"/>
              </a:solidFill>
            </a:endParaRPr>
          </a:p>
        </p:txBody>
      </p:sp>
      <p:sp>
        <p:nvSpPr>
          <p:cNvPr id="4" name="Прямоугольник 3"/>
          <p:cNvSpPr/>
          <p:nvPr/>
        </p:nvSpPr>
        <p:spPr>
          <a:xfrm>
            <a:off x="323528" y="2204864"/>
            <a:ext cx="8424936" cy="3785652"/>
          </a:xfrm>
          <a:prstGeom prst="rect">
            <a:avLst/>
          </a:prstGeom>
        </p:spPr>
        <p:txBody>
          <a:bodyPr wrap="square">
            <a:spAutoFit/>
          </a:bodyPr>
          <a:lstStyle/>
          <a:p>
            <a:r>
              <a:rPr lang="ru-RU" sz="2400" b="1" dirty="0" smtClean="0">
                <a:solidFill>
                  <a:srgbClr val="FFC000"/>
                </a:solidFill>
              </a:rPr>
              <a:t>1). Сведения о дорожном участке, на котором произошло происшествие:</a:t>
            </a:r>
          </a:p>
          <a:p>
            <a:r>
              <a:rPr lang="ru-RU" sz="2400" b="1" dirty="0" smtClean="0">
                <a:solidFill>
                  <a:srgbClr val="FFC000"/>
                </a:solidFill>
              </a:rPr>
              <a:t>а) название улицы, километр дороги между определенными населенными пунктами, ориентировать участок дороги по сторонам света (проставить стрелку “север - юг” на схеме), перекресток улиц или дорог; если происшествие случилось на перекрестке, то отмечают способ регулирования движения на нем, виды регулирующих средств: светофоры, дорожные знаки, их местонахождение и удаленность от границ пересекающихся частей и транспорта, причастного к ДТП;</a:t>
            </a:r>
            <a:endParaRPr lang="ru-RU" sz="2400" b="1" dirty="0">
              <a:solidFill>
                <a:srgbClr val="FFC000"/>
              </a:solidFill>
            </a:endParaRPr>
          </a:p>
        </p:txBody>
      </p:sp>
    </p:spTree>
    <p:extLst>
      <p:ext uri="{BB962C8B-B14F-4D97-AF65-F5344CB8AC3E}">
        <p14:creationId xmlns:p14="http://schemas.microsoft.com/office/powerpoint/2010/main" val="3356593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80728"/>
            <a:ext cx="8280920" cy="3785652"/>
          </a:xfrm>
          <a:prstGeom prst="rect">
            <a:avLst/>
          </a:prstGeom>
        </p:spPr>
        <p:txBody>
          <a:bodyPr wrap="square">
            <a:spAutoFit/>
          </a:bodyPr>
          <a:lstStyle/>
          <a:p>
            <a:pPr marL="342900" indent="-342900">
              <a:buFontTx/>
              <a:buChar char="-"/>
            </a:pPr>
            <a:r>
              <a:rPr lang="ru-RU" sz="2400" b="1" dirty="0" smtClean="0">
                <a:solidFill>
                  <a:srgbClr val="FFC000"/>
                </a:solidFill>
              </a:rPr>
              <a:t>прекращение или разрыв следа юза, который происходит в момент столкновения в результате резкого нарастания нагрузки и нарушения блокировки колеса или отрыва его от поверхности дороги;</a:t>
            </a:r>
          </a:p>
          <a:p>
            <a:pPr marL="342900" indent="-342900">
              <a:buFontTx/>
              <a:buChar char="-"/>
            </a:pPr>
            <a:endParaRPr lang="ru-RU" sz="2400" b="1" dirty="0" smtClean="0">
              <a:solidFill>
                <a:srgbClr val="FFC000"/>
              </a:solidFill>
            </a:endParaRPr>
          </a:p>
          <a:p>
            <a:r>
              <a:rPr lang="ru-RU" sz="2400" b="1" dirty="0" smtClean="0">
                <a:solidFill>
                  <a:srgbClr val="FFC000"/>
                </a:solidFill>
              </a:rPr>
              <a:t>- след юза одного колеса, по которому был нанесен удар, заклинивший его и иногда лишь на короткий промежуток времени. Необходимо учитывать, в каком направлении образовался этот след, исходя из расположения ТС после происшествия;</a:t>
            </a:r>
            <a:endParaRPr lang="ru-RU" sz="2400" b="1" dirty="0">
              <a:solidFill>
                <a:srgbClr val="FFC000"/>
              </a:solidFill>
            </a:endParaRPr>
          </a:p>
        </p:txBody>
      </p:sp>
    </p:spTree>
    <p:extLst>
      <p:ext uri="{BB962C8B-B14F-4D97-AF65-F5344CB8AC3E}">
        <p14:creationId xmlns:p14="http://schemas.microsoft.com/office/powerpoint/2010/main" val="3316234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208912" cy="3785652"/>
          </a:xfrm>
          <a:prstGeom prst="rect">
            <a:avLst/>
          </a:prstGeom>
        </p:spPr>
        <p:txBody>
          <a:bodyPr wrap="square">
            <a:spAutoFit/>
          </a:bodyPr>
          <a:lstStyle/>
          <a:p>
            <a:pPr marL="342900" indent="-342900">
              <a:buFontTx/>
              <a:buChar char="-"/>
            </a:pPr>
            <a:r>
              <a:rPr lang="ru-RU" sz="2400" b="1" dirty="0" smtClean="0">
                <a:solidFill>
                  <a:srgbClr val="FFC000"/>
                </a:solidFill>
              </a:rPr>
              <a:t>прекращение или разрыв следа юза, который происходит в момент столкновения в результате резкого нарастания нагрузки и нарушения блокировки колеса или отрыва его от поверхности дороги;</a:t>
            </a:r>
          </a:p>
          <a:p>
            <a:pPr marL="342900" indent="-342900">
              <a:buFontTx/>
              <a:buChar char="-"/>
            </a:pPr>
            <a:endParaRPr lang="ru-RU" sz="2400" b="1" dirty="0" smtClean="0">
              <a:solidFill>
                <a:srgbClr val="FFC000"/>
              </a:solidFill>
            </a:endParaRPr>
          </a:p>
          <a:p>
            <a:r>
              <a:rPr lang="ru-RU" sz="2400" b="1" dirty="0" smtClean="0">
                <a:solidFill>
                  <a:srgbClr val="FFC000"/>
                </a:solidFill>
              </a:rPr>
              <a:t>- след юза одного колеса, по которому был нанесен удар, заклинивший его и иногда лишь на короткий промежуток времени. Необходимо учитывать, в каком направлении образовался этот след, исходя из расположения ТС после происшествия;</a:t>
            </a:r>
            <a:endParaRPr lang="ru-RU" sz="2400" b="1" dirty="0">
              <a:solidFill>
                <a:srgbClr val="FFC000"/>
              </a:solidFill>
            </a:endParaRPr>
          </a:p>
        </p:txBody>
      </p:sp>
    </p:spTree>
    <p:extLst>
      <p:ext uri="{BB962C8B-B14F-4D97-AF65-F5344CB8AC3E}">
        <p14:creationId xmlns:p14="http://schemas.microsoft.com/office/powerpoint/2010/main" val="4057373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424936" cy="4893647"/>
          </a:xfrm>
          <a:prstGeom prst="rect">
            <a:avLst/>
          </a:prstGeom>
        </p:spPr>
        <p:txBody>
          <a:bodyPr wrap="square">
            <a:spAutoFit/>
          </a:bodyPr>
          <a:lstStyle/>
          <a:p>
            <a:r>
              <a:rPr lang="ru-RU" sz="2400" b="1" dirty="0" smtClean="0">
                <a:solidFill>
                  <a:srgbClr val="FFC000"/>
                </a:solidFill>
              </a:rPr>
              <a:t>При столкновении частицы земли отбрасываются с большой скоростью и падают на дорогу практически в том месте, где произошел удар. Наибольшее количество земли отделяется от деформируемых частей ТС: поверхностей крыльев, брызговиков, днища кузова. Установление ТС с которого осыпалась земля, во многих случаях несложно, поскольку загрязнение нижних частей различных ТС отличается по количеству и внешнему виду. В сомнительных случаях может возникнуть необходимость в сравнительных химических исследованиях;</a:t>
            </a:r>
          </a:p>
          <a:p>
            <a:endParaRPr lang="ru-RU" sz="2400" b="1" dirty="0" smtClean="0">
              <a:solidFill>
                <a:srgbClr val="FFC000"/>
              </a:solidFill>
            </a:endParaRPr>
          </a:p>
          <a:p>
            <a:r>
              <a:rPr lang="ru-RU" sz="2400" b="1" dirty="0" smtClean="0">
                <a:solidFill>
                  <a:srgbClr val="FFC000"/>
                </a:solidFill>
              </a:rPr>
              <a:t>- со слов очевидцев происшествия или водителей ТС, когда нет ни одного из выше перечисленных признаков.</a:t>
            </a:r>
            <a:endParaRPr lang="ru-RU" sz="2400" b="1" dirty="0">
              <a:solidFill>
                <a:srgbClr val="FFC000"/>
              </a:solidFill>
            </a:endParaRPr>
          </a:p>
        </p:txBody>
      </p:sp>
    </p:spTree>
    <p:extLst>
      <p:ext uri="{BB962C8B-B14F-4D97-AF65-F5344CB8AC3E}">
        <p14:creationId xmlns:p14="http://schemas.microsoft.com/office/powerpoint/2010/main" val="2247068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8716" y="692696"/>
            <a:ext cx="8208912" cy="3785652"/>
          </a:xfrm>
          <a:prstGeom prst="rect">
            <a:avLst/>
          </a:prstGeom>
        </p:spPr>
        <p:txBody>
          <a:bodyPr wrap="square">
            <a:spAutoFit/>
          </a:bodyPr>
          <a:lstStyle/>
          <a:p>
            <a:r>
              <a:rPr lang="ru-RU" sz="2400" b="1" dirty="0" smtClean="0">
                <a:solidFill>
                  <a:srgbClr val="FFC000"/>
                </a:solidFill>
              </a:rPr>
              <a:t>е) Сведения об отделившихся частицах при ДТП:</a:t>
            </a:r>
          </a:p>
          <a:p>
            <a:r>
              <a:rPr lang="ru-RU" sz="2400" b="1" dirty="0" smtClean="0">
                <a:solidFill>
                  <a:srgbClr val="FFC000"/>
                </a:solidFill>
              </a:rPr>
              <a:t>- при осмотре зон осыпи следует фиксировать границы рассеивании различных частиц отдельно, например, осыпь высохшей грязи, осыпь разрушенного бокового остекления салона или кабины, осыпь разрушенных светотехнических приборов, как-то - осколков стекол фар, подфарников и боковых повторителей, осыпь отслоившегося лакокрасочного покрытия, причем фиксировать надо именно границы зон рассеивания с полной привязкой к месту ДТП, а не только их центральные части;</a:t>
            </a:r>
            <a:endParaRPr lang="ru-RU" sz="2400" b="1" dirty="0">
              <a:solidFill>
                <a:srgbClr val="FFC000"/>
              </a:solidFill>
            </a:endParaRPr>
          </a:p>
        </p:txBody>
      </p:sp>
    </p:spTree>
    <p:extLst>
      <p:ext uri="{BB962C8B-B14F-4D97-AF65-F5344CB8AC3E}">
        <p14:creationId xmlns:p14="http://schemas.microsoft.com/office/powerpoint/2010/main" val="2407063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20688"/>
            <a:ext cx="8352928" cy="4154984"/>
          </a:xfrm>
          <a:prstGeom prst="rect">
            <a:avLst/>
          </a:prstGeom>
        </p:spPr>
        <p:txBody>
          <a:bodyPr wrap="square">
            <a:spAutoFit/>
          </a:bodyPr>
          <a:lstStyle/>
          <a:p>
            <a:r>
              <a:rPr lang="ru-RU" sz="2400" b="1" dirty="0" smtClean="0">
                <a:solidFill>
                  <a:srgbClr val="FFC000"/>
                </a:solidFill>
              </a:rPr>
              <a:t>- при осмотре мест ДТП, с которых водитель скрылся, следует тщательно собрать все осколки светотехнических приборов и декоративных накладок кузова. В дальнейшем при назначении криминалистической экспертизы “целого по частям” для совмещения осколка, оставшегося на автомобиле, может не хватить именно той части, которая осталась на месте происшествия. Также необходимо собрать возможно большее количество частиц отслоившегося лакокрасочного покрытия для проведения химико-физических исследований. Осколки остекления кузова, так называемого “сталинита”, особого интереса для экспертов не представляют.</a:t>
            </a:r>
            <a:endParaRPr lang="ru-RU" sz="2400" b="1" dirty="0">
              <a:solidFill>
                <a:srgbClr val="FFC000"/>
              </a:solidFill>
            </a:endParaRPr>
          </a:p>
        </p:txBody>
      </p:sp>
    </p:spTree>
    <p:extLst>
      <p:ext uri="{BB962C8B-B14F-4D97-AF65-F5344CB8AC3E}">
        <p14:creationId xmlns:p14="http://schemas.microsoft.com/office/powerpoint/2010/main" val="672028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1614" y="692696"/>
            <a:ext cx="8208912" cy="3785652"/>
          </a:xfrm>
          <a:prstGeom prst="rect">
            <a:avLst/>
          </a:prstGeom>
        </p:spPr>
        <p:txBody>
          <a:bodyPr wrap="square">
            <a:spAutoFit/>
          </a:bodyPr>
          <a:lstStyle/>
          <a:p>
            <a:r>
              <a:rPr lang="ru-RU" sz="2400" b="1" dirty="0" smtClean="0">
                <a:solidFill>
                  <a:srgbClr val="FFC000"/>
                </a:solidFill>
              </a:rPr>
              <a:t>В конце осмотра при наличии транспортного средства на месте ДТП совместно с работниками ГИБДД необходимо обязательно провести контрольное торможение. Не имеет значения, применял водитель торможение или нет, обнаружены следы торможения или нет. Контрольное торможение должно быть произведено. Разумеется, при полном обеспечении безопасности подобного эксперимента. Если по каким-то причинам контрольное торможение осуществить невозможно, в протоколе следует сделать отметку, почему именно это стало невозможным.</a:t>
            </a:r>
            <a:endParaRPr lang="ru-RU" sz="2400" b="1" dirty="0">
              <a:solidFill>
                <a:srgbClr val="FFC000"/>
              </a:solidFill>
            </a:endParaRPr>
          </a:p>
        </p:txBody>
      </p:sp>
    </p:spTree>
    <p:extLst>
      <p:ext uri="{BB962C8B-B14F-4D97-AF65-F5344CB8AC3E}">
        <p14:creationId xmlns:p14="http://schemas.microsoft.com/office/powerpoint/2010/main" val="3979219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96752"/>
            <a:ext cx="7848872" cy="2677656"/>
          </a:xfrm>
          <a:prstGeom prst="rect">
            <a:avLst/>
          </a:prstGeom>
        </p:spPr>
        <p:txBody>
          <a:bodyPr wrap="square">
            <a:spAutoFit/>
          </a:bodyPr>
          <a:lstStyle/>
          <a:p>
            <a:r>
              <a:rPr lang="ru-RU" sz="2400" b="1" dirty="0" smtClean="0">
                <a:solidFill>
                  <a:srgbClr val="FFC000"/>
                </a:solidFill>
              </a:rPr>
              <a:t>Контрольное торможение осуществляется единовременным нажатием на педаль до полной остановки с максимальной эффективностью. </a:t>
            </a:r>
          </a:p>
          <a:p>
            <a:endParaRPr lang="ru-RU" sz="2400" b="1" dirty="0">
              <a:solidFill>
                <a:srgbClr val="FFC000"/>
              </a:solidFill>
            </a:endParaRPr>
          </a:p>
          <a:p>
            <a:r>
              <a:rPr lang="ru-RU" sz="2400" b="1" dirty="0" smtClean="0">
                <a:solidFill>
                  <a:srgbClr val="FFC000"/>
                </a:solidFill>
              </a:rPr>
              <a:t>Если тормозная система срабатывает не с первого раза, нужно указать, с какого именно нажатия происходит торможение.</a:t>
            </a:r>
            <a:endParaRPr lang="ru-RU" sz="2400" b="1" dirty="0">
              <a:solidFill>
                <a:srgbClr val="FFC000"/>
              </a:solidFill>
            </a:endParaRPr>
          </a:p>
        </p:txBody>
      </p:sp>
    </p:spTree>
    <p:extLst>
      <p:ext uri="{BB962C8B-B14F-4D97-AF65-F5344CB8AC3E}">
        <p14:creationId xmlns:p14="http://schemas.microsoft.com/office/powerpoint/2010/main" val="1190106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20688"/>
            <a:ext cx="8280920" cy="4524315"/>
          </a:xfrm>
          <a:prstGeom prst="rect">
            <a:avLst/>
          </a:prstGeom>
        </p:spPr>
        <p:txBody>
          <a:bodyPr wrap="square">
            <a:spAutoFit/>
          </a:bodyPr>
          <a:lstStyle/>
          <a:p>
            <a:r>
              <a:rPr lang="ru-RU" sz="2400" b="1" dirty="0" smtClean="0">
                <a:solidFill>
                  <a:srgbClr val="FFC000"/>
                </a:solidFill>
              </a:rPr>
              <a:t>Удобнее всего производить торможение с начальной скоростью в 40 км/ч. В случае неисправности спидометра или его отсутствии скорость перед началом торможения можно измерить при помощи прибора для измерения скорости, которым оснащается Госавтоинспекция, например "Барьер". Если такого прибора нет под рукой, скорость можно установить по спидометру автомобиля-лидера, который следует пустить впереди испытуемого транспортного средства. На крайний случай можно при помощи секундомера (в этом качестве можно использовать электронные наручные часы) замерить время прохождения предварительно отмеренного расстояния в 50 м перед участком торможения.</a:t>
            </a:r>
            <a:endParaRPr lang="ru-RU" sz="2400" b="1" dirty="0">
              <a:solidFill>
                <a:srgbClr val="FFC000"/>
              </a:solidFill>
            </a:endParaRPr>
          </a:p>
        </p:txBody>
      </p:sp>
    </p:spTree>
    <p:extLst>
      <p:ext uri="{BB962C8B-B14F-4D97-AF65-F5344CB8AC3E}">
        <p14:creationId xmlns:p14="http://schemas.microsoft.com/office/powerpoint/2010/main" val="2311805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208912" cy="2677656"/>
          </a:xfrm>
          <a:prstGeom prst="rect">
            <a:avLst/>
          </a:prstGeom>
        </p:spPr>
        <p:txBody>
          <a:bodyPr wrap="square">
            <a:spAutoFit/>
          </a:bodyPr>
          <a:lstStyle/>
          <a:p>
            <a:r>
              <a:rPr lang="ru-RU" sz="2400" b="1" dirty="0" smtClean="0">
                <a:solidFill>
                  <a:srgbClr val="FFC000"/>
                </a:solidFill>
              </a:rPr>
              <a:t>Если в процессе контрольного торможения не образуется видимых следов, то при этих условиях следует замерить время торможения автомобиля, а именно: с момента нажатия водителем на педаль тормоза до полной остановки. Время замеряется лицом, находящимся в кабине рядом с водителем. Имея скорость транспортного средства и время торможения эксперт сможет рассчитать установившееся замедление.</a:t>
            </a:r>
            <a:endParaRPr lang="ru-RU" sz="2400" b="1" dirty="0">
              <a:solidFill>
                <a:srgbClr val="FFC000"/>
              </a:solidFill>
            </a:endParaRPr>
          </a:p>
        </p:txBody>
      </p:sp>
      <p:sp>
        <p:nvSpPr>
          <p:cNvPr id="3" name="Прямоугольник 2"/>
          <p:cNvSpPr/>
          <p:nvPr/>
        </p:nvSpPr>
        <p:spPr>
          <a:xfrm>
            <a:off x="403246" y="3645024"/>
            <a:ext cx="8280920" cy="1938992"/>
          </a:xfrm>
          <a:prstGeom prst="rect">
            <a:avLst/>
          </a:prstGeom>
        </p:spPr>
        <p:txBody>
          <a:bodyPr wrap="square">
            <a:spAutoFit/>
          </a:bodyPr>
          <a:lstStyle/>
          <a:p>
            <a:r>
              <a:rPr lang="ru-RU" sz="2400" b="1" dirty="0" smtClean="0">
                <a:solidFill>
                  <a:srgbClr val="FFC000"/>
                </a:solidFill>
              </a:rPr>
              <a:t>Фиксация следов торможения во время контрольного испытания производится точно так же, как и следов, оставшихся после происшествия.</a:t>
            </a:r>
          </a:p>
          <a:p>
            <a:r>
              <a:rPr lang="ru-RU" sz="2400" b="1" dirty="0" smtClean="0">
                <a:solidFill>
                  <a:srgbClr val="FFC000"/>
                </a:solidFill>
              </a:rPr>
              <a:t>То есть, указывается от каких именно колес остались следы и их длина по траектории до центра колеса.</a:t>
            </a:r>
            <a:endParaRPr lang="ru-RU" sz="2400" b="1" dirty="0">
              <a:solidFill>
                <a:srgbClr val="FFC000"/>
              </a:solidFill>
            </a:endParaRPr>
          </a:p>
        </p:txBody>
      </p:sp>
    </p:spTree>
    <p:extLst>
      <p:ext uri="{BB962C8B-B14F-4D97-AF65-F5344CB8AC3E}">
        <p14:creationId xmlns:p14="http://schemas.microsoft.com/office/powerpoint/2010/main" val="3029520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105835"/>
            <a:ext cx="7704856" cy="461665"/>
          </a:xfrm>
          <a:prstGeom prst="rect">
            <a:avLst/>
          </a:prstGeom>
        </p:spPr>
        <p:txBody>
          <a:bodyPr wrap="square">
            <a:spAutoFit/>
          </a:bodyPr>
          <a:lstStyle/>
          <a:p>
            <a:r>
              <a:rPr lang="ru-RU" sz="2400" b="1" dirty="0" smtClean="0">
                <a:solidFill>
                  <a:srgbClr val="FFC000"/>
                </a:solidFill>
              </a:rPr>
              <a:t>НЕ ИСПОЛЬЗУЙТЕ ВЫРАЖЕНИЕ «ТОРМОЗНОЙ ПУТЬ»!</a:t>
            </a:r>
            <a:endParaRPr lang="ru-RU" sz="2400" b="1" dirty="0">
              <a:solidFill>
                <a:srgbClr val="FFC000"/>
              </a:solidFill>
            </a:endParaRPr>
          </a:p>
        </p:txBody>
      </p:sp>
    </p:spTree>
    <p:extLst>
      <p:ext uri="{BB962C8B-B14F-4D97-AF65-F5344CB8AC3E}">
        <p14:creationId xmlns:p14="http://schemas.microsoft.com/office/powerpoint/2010/main" val="171389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2588" y="404664"/>
            <a:ext cx="8496944" cy="3785652"/>
          </a:xfrm>
          <a:prstGeom prst="rect">
            <a:avLst/>
          </a:prstGeom>
        </p:spPr>
        <p:txBody>
          <a:bodyPr wrap="square">
            <a:spAutoFit/>
          </a:bodyPr>
          <a:lstStyle/>
          <a:p>
            <a:r>
              <a:rPr lang="ru-RU" sz="2400" b="1" dirty="0" smtClean="0">
                <a:solidFill>
                  <a:srgbClr val="FFC000"/>
                </a:solidFill>
              </a:rPr>
              <a:t>б) ширина проезжей части дороги и обочин, а при наличии перекрестка - границы и начала закруглений пересечения дорог </a:t>
            </a:r>
          </a:p>
          <a:p>
            <a:r>
              <a:rPr lang="ru-RU" sz="2400" b="1" dirty="0" smtClean="0">
                <a:solidFill>
                  <a:srgbClr val="FFC000"/>
                </a:solidFill>
              </a:rPr>
              <a:t>с привязкой к продолжениям краев проезжих частей;</a:t>
            </a:r>
          </a:p>
          <a:p>
            <a:endParaRPr lang="ru-RU" sz="2400" b="1" dirty="0" smtClean="0">
              <a:solidFill>
                <a:srgbClr val="FFC000"/>
              </a:solidFill>
            </a:endParaRPr>
          </a:p>
          <a:p>
            <a:r>
              <a:rPr lang="ru-RU" sz="2400" b="1" dirty="0" smtClean="0">
                <a:solidFill>
                  <a:srgbClr val="FFC000"/>
                </a:solidFill>
              </a:rPr>
              <a:t>Если возможно изменение ширины проезжей части из-за дорожно-строительных работ, благоустройства прилегающей территории или времени года (зимний или летний периоды) необходимо один край проезжай части (правый или левый, который используется для измерений) в двух точках привязать к стационарным объектам.</a:t>
            </a:r>
            <a:endParaRPr lang="ru-RU" sz="2400" b="1" dirty="0">
              <a:solidFill>
                <a:srgbClr val="FFC000"/>
              </a:solidFill>
            </a:endParaRPr>
          </a:p>
        </p:txBody>
      </p:sp>
    </p:spTree>
    <p:extLst>
      <p:ext uri="{BB962C8B-B14F-4D97-AF65-F5344CB8AC3E}">
        <p14:creationId xmlns:p14="http://schemas.microsoft.com/office/powerpoint/2010/main" val="29132566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92696"/>
            <a:ext cx="7848872" cy="1569660"/>
          </a:xfrm>
          <a:prstGeom prst="rect">
            <a:avLst/>
          </a:prstGeom>
        </p:spPr>
        <p:txBody>
          <a:bodyPr wrap="square">
            <a:spAutoFit/>
          </a:bodyPr>
          <a:lstStyle/>
          <a:p>
            <a:r>
              <a:rPr lang="ru-RU" sz="2400" b="1" dirty="0" smtClean="0">
                <a:solidFill>
                  <a:srgbClr val="FFC000"/>
                </a:solidFill>
              </a:rPr>
              <a:t>Также указывается, с какой нагрузкой производилось торможение (вес груза) или количество людей, находившихся в автомобиле в момент следственного эксперимента.</a:t>
            </a:r>
            <a:endParaRPr lang="ru-RU" sz="2400" b="1" dirty="0">
              <a:solidFill>
                <a:srgbClr val="FFC000"/>
              </a:solidFill>
            </a:endParaRPr>
          </a:p>
        </p:txBody>
      </p:sp>
      <p:sp>
        <p:nvSpPr>
          <p:cNvPr id="3" name="Прямоугольник 2"/>
          <p:cNvSpPr/>
          <p:nvPr/>
        </p:nvSpPr>
        <p:spPr>
          <a:xfrm>
            <a:off x="431540" y="2780928"/>
            <a:ext cx="8208912" cy="2677656"/>
          </a:xfrm>
          <a:prstGeom prst="rect">
            <a:avLst/>
          </a:prstGeom>
        </p:spPr>
        <p:txBody>
          <a:bodyPr wrap="square">
            <a:spAutoFit/>
          </a:bodyPr>
          <a:lstStyle/>
          <a:p>
            <a:r>
              <a:rPr lang="ru-RU" sz="2400" b="1" dirty="0" smtClean="0">
                <a:solidFill>
                  <a:srgbClr val="FFC000"/>
                </a:solidFill>
              </a:rPr>
              <a:t>В случае обнаружения на месте происшествия неисправности рабочей тормозной системы автомобиля с гидравлическим приводом и утечке тормозной жидкости через порванные шланги или с цилиндров на колесах следует особо тщательно осмотреть поверхность дороги с целью обнаружения пятен разлитой жидкости и указать либо их наличие и место расположения, либо факт отсутствия. </a:t>
            </a:r>
            <a:endParaRPr lang="ru-RU" sz="2400" b="1" dirty="0">
              <a:solidFill>
                <a:srgbClr val="FFC000"/>
              </a:solidFill>
            </a:endParaRPr>
          </a:p>
        </p:txBody>
      </p:sp>
    </p:spTree>
    <p:extLst>
      <p:ext uri="{BB962C8B-B14F-4D97-AF65-F5344CB8AC3E}">
        <p14:creationId xmlns:p14="http://schemas.microsoft.com/office/powerpoint/2010/main" val="78491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4720" y="404664"/>
            <a:ext cx="8208912" cy="4893647"/>
          </a:xfrm>
          <a:prstGeom prst="rect">
            <a:avLst/>
          </a:prstGeom>
        </p:spPr>
        <p:txBody>
          <a:bodyPr wrap="square">
            <a:spAutoFit/>
          </a:bodyPr>
          <a:lstStyle/>
          <a:p>
            <a:r>
              <a:rPr lang="ru-RU" sz="2400" b="1" dirty="0">
                <a:solidFill>
                  <a:srgbClr val="FFC000"/>
                </a:solidFill>
              </a:rPr>
              <a:t>Это обстоятельство позволит сделать эксперту вывод о времени возникновения неисправности и причинной связи со случившимся ДТП. </a:t>
            </a:r>
            <a:endParaRPr lang="en-US" sz="2400" b="1" dirty="0" smtClean="0">
              <a:solidFill>
                <a:srgbClr val="FFC000"/>
              </a:solidFill>
            </a:endParaRPr>
          </a:p>
          <a:p>
            <a:endParaRPr lang="en-US" sz="2400" b="1" dirty="0" smtClean="0">
              <a:solidFill>
                <a:srgbClr val="FFC000"/>
              </a:solidFill>
            </a:endParaRPr>
          </a:p>
          <a:p>
            <a:r>
              <a:rPr lang="ru-RU" sz="2400" b="1" dirty="0" smtClean="0">
                <a:solidFill>
                  <a:srgbClr val="FFC000"/>
                </a:solidFill>
              </a:rPr>
              <a:t>При </a:t>
            </a:r>
            <a:r>
              <a:rPr lang="ru-RU" sz="2400" b="1" dirty="0">
                <a:solidFill>
                  <a:srgbClr val="FFC000"/>
                </a:solidFill>
              </a:rPr>
              <a:t>этом в ходе осмотра транспорта обязательно указываются уровень тормозной жидкости и описываются ее подтеки и пятна на деталях транспортного средства. </a:t>
            </a:r>
            <a:endParaRPr lang="en-US" sz="2400" b="1" dirty="0" smtClean="0">
              <a:solidFill>
                <a:srgbClr val="FFC000"/>
              </a:solidFill>
            </a:endParaRPr>
          </a:p>
          <a:p>
            <a:endParaRPr lang="en-US" sz="2400" b="1" dirty="0" smtClean="0">
              <a:solidFill>
                <a:srgbClr val="FFC000"/>
              </a:solidFill>
            </a:endParaRPr>
          </a:p>
          <a:p>
            <a:r>
              <a:rPr lang="ru-RU" sz="2400" b="1" dirty="0" smtClean="0">
                <a:solidFill>
                  <a:srgbClr val="FFC000"/>
                </a:solidFill>
              </a:rPr>
              <a:t>В </a:t>
            </a:r>
            <a:r>
              <a:rPr lang="ru-RU" sz="2400" b="1" dirty="0">
                <a:solidFill>
                  <a:srgbClr val="FFC000"/>
                </a:solidFill>
              </a:rPr>
              <a:t>случае повреждения шлангов или трубопроводов тормозной системы их следует изъять, так как водитель после происшествия до приезда следственной группы может сознательно нанести повреждения, чтобы в дальнейшем заявить о внезапном возникновении неисправности.</a:t>
            </a:r>
          </a:p>
        </p:txBody>
      </p:sp>
    </p:spTree>
    <p:extLst>
      <p:ext uri="{BB962C8B-B14F-4D97-AF65-F5344CB8AC3E}">
        <p14:creationId xmlns:p14="http://schemas.microsoft.com/office/powerpoint/2010/main" val="4133675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404664"/>
            <a:ext cx="4955203" cy="461665"/>
          </a:xfrm>
          <a:prstGeom prst="rect">
            <a:avLst/>
          </a:prstGeom>
        </p:spPr>
        <p:txBody>
          <a:bodyPr wrap="none">
            <a:spAutoFit/>
          </a:bodyPr>
          <a:lstStyle/>
          <a:p>
            <a:r>
              <a:rPr lang="ru-RU" sz="2400" b="1" dirty="0">
                <a:solidFill>
                  <a:srgbClr val="FFC000"/>
                </a:solidFill>
              </a:rPr>
              <a:t>ОБЩАЯ И КОНКРЕТНАЯ ВИДИМОСТЬ</a:t>
            </a:r>
          </a:p>
        </p:txBody>
      </p:sp>
      <p:sp>
        <p:nvSpPr>
          <p:cNvPr id="3" name="Прямоугольник 2"/>
          <p:cNvSpPr/>
          <p:nvPr/>
        </p:nvSpPr>
        <p:spPr>
          <a:xfrm>
            <a:off x="683568" y="1124744"/>
            <a:ext cx="7920880" cy="2308324"/>
          </a:xfrm>
          <a:prstGeom prst="rect">
            <a:avLst/>
          </a:prstGeom>
        </p:spPr>
        <p:txBody>
          <a:bodyPr wrap="square">
            <a:spAutoFit/>
          </a:bodyPr>
          <a:lstStyle/>
          <a:p>
            <a:r>
              <a:rPr lang="ru-RU" sz="2400" b="1" dirty="0" smtClean="0">
                <a:solidFill>
                  <a:srgbClr val="FFC000"/>
                </a:solidFill>
              </a:rPr>
              <a:t>«Общая видимость» </a:t>
            </a:r>
            <a:r>
              <a:rPr lang="ru-RU" sz="2400" b="1" dirty="0">
                <a:solidFill>
                  <a:srgbClr val="FFC000"/>
                </a:solidFill>
              </a:rPr>
              <a:t>- расстояние от передней части транспортного средства, на котором с места водителя четко различаются элементы дороги на пути движения, ориентирование по которым позволяет вести транспортное средство в полосе движения, рекомендуемой Правилами дорожного движения.</a:t>
            </a:r>
          </a:p>
        </p:txBody>
      </p:sp>
      <p:sp>
        <p:nvSpPr>
          <p:cNvPr id="4" name="Прямоугольник 3"/>
          <p:cNvSpPr/>
          <p:nvPr/>
        </p:nvSpPr>
        <p:spPr>
          <a:xfrm>
            <a:off x="683568" y="3933056"/>
            <a:ext cx="7992888" cy="1569660"/>
          </a:xfrm>
          <a:prstGeom prst="rect">
            <a:avLst/>
          </a:prstGeom>
        </p:spPr>
        <p:txBody>
          <a:bodyPr wrap="square">
            <a:spAutoFit/>
          </a:bodyPr>
          <a:lstStyle/>
          <a:p>
            <a:r>
              <a:rPr lang="ru-RU" sz="2400" b="1" dirty="0" smtClean="0">
                <a:solidFill>
                  <a:srgbClr val="FFC000"/>
                </a:solidFill>
              </a:rPr>
              <a:t>«Конкретная видимость» </a:t>
            </a:r>
            <a:r>
              <a:rPr lang="ru-RU" sz="2400" b="1" dirty="0">
                <a:solidFill>
                  <a:srgbClr val="FFC000"/>
                </a:solidFill>
              </a:rPr>
              <a:t>- расстояние от передней части транспортного средства, на котором с места водителя препятствие может быть четко опознано по его характерным признакам.</a:t>
            </a:r>
          </a:p>
        </p:txBody>
      </p:sp>
    </p:spTree>
    <p:extLst>
      <p:ext uri="{BB962C8B-B14F-4D97-AF65-F5344CB8AC3E}">
        <p14:creationId xmlns:p14="http://schemas.microsoft.com/office/powerpoint/2010/main" val="3795707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433" y="332656"/>
            <a:ext cx="8208912" cy="830997"/>
          </a:xfrm>
          <a:prstGeom prst="rect">
            <a:avLst/>
          </a:prstGeom>
        </p:spPr>
        <p:txBody>
          <a:bodyPr wrap="square">
            <a:spAutoFit/>
          </a:bodyPr>
          <a:lstStyle/>
          <a:p>
            <a:pPr algn="ctr"/>
            <a:r>
              <a:rPr lang="ru-RU" sz="2400" b="1" dirty="0">
                <a:solidFill>
                  <a:srgbClr val="FFC000"/>
                </a:solidFill>
              </a:rPr>
              <a:t>ОБЩИЕ ТРЕБОВАНИЯ К ПРОВЕДЕНИЮ ЭКСПЕРИМЕНТОВ</a:t>
            </a:r>
          </a:p>
          <a:p>
            <a:pPr algn="ctr"/>
            <a:r>
              <a:rPr lang="ru-RU" sz="2400" b="1" dirty="0">
                <a:solidFill>
                  <a:srgbClr val="FFC000"/>
                </a:solidFill>
              </a:rPr>
              <a:t>ПО ОПРЕДЕЛЕНИЮ ВИДИМОСТИ</a:t>
            </a:r>
          </a:p>
        </p:txBody>
      </p:sp>
      <p:sp>
        <p:nvSpPr>
          <p:cNvPr id="3" name="Прямоугольник 2"/>
          <p:cNvSpPr/>
          <p:nvPr/>
        </p:nvSpPr>
        <p:spPr>
          <a:xfrm>
            <a:off x="395536" y="1340768"/>
            <a:ext cx="8208912" cy="1938992"/>
          </a:xfrm>
          <a:prstGeom prst="rect">
            <a:avLst/>
          </a:prstGeom>
        </p:spPr>
        <p:txBody>
          <a:bodyPr wrap="square">
            <a:spAutoFit/>
          </a:bodyPr>
          <a:lstStyle/>
          <a:p>
            <a:r>
              <a:rPr lang="ru-RU" sz="2400" b="1" dirty="0">
                <a:solidFill>
                  <a:srgbClr val="FFC000"/>
                </a:solidFill>
              </a:rPr>
              <a:t>Результативность и доказательная ценность экспериментов по определению видимости зависит от максимального приближения дорожных погодных и иных условий к тем, которые имели место в момент совершения дорожно-транспортного происшествия.</a:t>
            </a:r>
          </a:p>
        </p:txBody>
      </p:sp>
      <p:sp>
        <p:nvSpPr>
          <p:cNvPr id="4" name="Прямоугольник 3"/>
          <p:cNvSpPr/>
          <p:nvPr/>
        </p:nvSpPr>
        <p:spPr>
          <a:xfrm>
            <a:off x="384951" y="3279760"/>
            <a:ext cx="8321808" cy="2677656"/>
          </a:xfrm>
          <a:prstGeom prst="rect">
            <a:avLst/>
          </a:prstGeom>
        </p:spPr>
        <p:txBody>
          <a:bodyPr wrap="square">
            <a:spAutoFit/>
          </a:bodyPr>
          <a:lstStyle/>
          <a:p>
            <a:r>
              <a:rPr lang="ru-RU" sz="2400" b="1" dirty="0">
                <a:solidFill>
                  <a:srgbClr val="FFC000"/>
                </a:solidFill>
              </a:rPr>
              <a:t>Главными условиями, исходя из невозможности их реконструкции. являются погодные и дорожные условия. При малой вероятности стабильности погодных условий (дождь, снег, туман и т.д.) требуется максимальная оперативность в подготовке и проведении эксперимента по определению видимости. В этих случаях эксперимент крайне желательно произвести сразу же после осмотра места происшествия</a:t>
            </a:r>
            <a:r>
              <a:rPr lang="ru-RU" dirty="0"/>
              <a:t>.</a:t>
            </a:r>
          </a:p>
        </p:txBody>
      </p:sp>
    </p:spTree>
    <p:extLst>
      <p:ext uri="{BB962C8B-B14F-4D97-AF65-F5344CB8AC3E}">
        <p14:creationId xmlns:p14="http://schemas.microsoft.com/office/powerpoint/2010/main" val="2254663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280920" cy="4154984"/>
          </a:xfrm>
          <a:prstGeom prst="rect">
            <a:avLst/>
          </a:prstGeom>
        </p:spPr>
        <p:txBody>
          <a:bodyPr wrap="square">
            <a:spAutoFit/>
          </a:bodyPr>
          <a:lstStyle/>
          <a:p>
            <a:r>
              <a:rPr lang="ru-RU" sz="2400" b="1" dirty="0">
                <a:solidFill>
                  <a:srgbClr val="FFC000"/>
                </a:solidFill>
              </a:rPr>
              <a:t>Не следует забывать при этом следующее. </a:t>
            </a:r>
            <a:endParaRPr lang="ru-RU" sz="2400" b="1" dirty="0" smtClean="0">
              <a:solidFill>
                <a:srgbClr val="FFC000"/>
              </a:solidFill>
            </a:endParaRPr>
          </a:p>
          <a:p>
            <a:r>
              <a:rPr lang="ru-RU" sz="2400" b="1" dirty="0" smtClean="0">
                <a:solidFill>
                  <a:srgbClr val="FFC000"/>
                </a:solidFill>
              </a:rPr>
              <a:t>Безусловно</a:t>
            </a:r>
            <a:r>
              <a:rPr lang="ru-RU" sz="2400" b="1" dirty="0">
                <a:solidFill>
                  <a:srgbClr val="FFC000"/>
                </a:solidFill>
              </a:rPr>
              <a:t>, с дороги </a:t>
            </a:r>
            <a:r>
              <a:rPr lang="ru-RU" sz="2400" b="1" dirty="0" err="1">
                <a:solidFill>
                  <a:srgbClr val="FFC000"/>
                </a:solidFill>
              </a:rPr>
              <a:t>прийдется</a:t>
            </a:r>
            <a:r>
              <a:rPr lang="ru-RU" sz="2400" b="1" dirty="0">
                <a:solidFill>
                  <a:srgbClr val="FFC000"/>
                </a:solidFill>
              </a:rPr>
              <a:t> убрать объекты, которые до дорожно-транспортного происшествия (ДТП) там не находились (груз, различные детали и т.п.).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Однако</a:t>
            </a:r>
            <a:r>
              <a:rPr lang="ru-RU" sz="2400" b="1" dirty="0">
                <a:solidFill>
                  <a:srgbClr val="FFC000"/>
                </a:solidFill>
              </a:rPr>
              <a:t>, положение их должно быть предварительно зафиксировано в протоколе осмотра ДТП и на прилагаемой к нему схеме таким образом, чтобы в будущем,  при необходимости, имелась возможность полностью восстановить обстановку, которая образовалась в результате ДТП.</a:t>
            </a:r>
          </a:p>
        </p:txBody>
      </p:sp>
    </p:spTree>
    <p:extLst>
      <p:ext uri="{BB962C8B-B14F-4D97-AF65-F5344CB8AC3E}">
        <p14:creationId xmlns:p14="http://schemas.microsoft.com/office/powerpoint/2010/main" val="3263741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64704"/>
            <a:ext cx="8352928" cy="4893647"/>
          </a:xfrm>
          <a:prstGeom prst="rect">
            <a:avLst/>
          </a:prstGeom>
        </p:spPr>
        <p:txBody>
          <a:bodyPr wrap="square">
            <a:spAutoFit/>
          </a:bodyPr>
          <a:lstStyle/>
          <a:p>
            <a:r>
              <a:rPr lang="ru-RU" sz="2400" b="1" dirty="0">
                <a:solidFill>
                  <a:srgbClr val="FFC000"/>
                </a:solidFill>
              </a:rPr>
              <a:t>Если вблизи места ДТП имеются аналогичные месту ДТП участки дороги, то возможно проведение эксперимента на этих участках. </a:t>
            </a:r>
            <a:endParaRPr lang="ru-RU" sz="2400" b="1" dirty="0" smtClean="0">
              <a:solidFill>
                <a:srgbClr val="FFC000"/>
              </a:solidFill>
            </a:endParaRPr>
          </a:p>
          <a:p>
            <a:endParaRPr lang="ru-RU" sz="2400" b="1" dirty="0" smtClean="0">
              <a:solidFill>
                <a:srgbClr val="FFC000"/>
              </a:solidFill>
            </a:endParaRPr>
          </a:p>
          <a:p>
            <a:r>
              <a:rPr lang="ru-RU" sz="2400" b="1" dirty="0" smtClean="0">
                <a:solidFill>
                  <a:srgbClr val="FFC000"/>
                </a:solidFill>
              </a:rPr>
              <a:t>Оперативность </a:t>
            </a:r>
            <a:r>
              <a:rPr lang="ru-RU" sz="2400" b="1" dirty="0">
                <a:solidFill>
                  <a:srgbClr val="FFC000"/>
                </a:solidFill>
              </a:rPr>
              <a:t>таких действий должна определяться  вероятностью  нестабильности погодных условий.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Эксперимент </a:t>
            </a:r>
            <a:r>
              <a:rPr lang="ru-RU" sz="2400" b="1" dirty="0">
                <a:solidFill>
                  <a:srgbClr val="FFC000"/>
                </a:solidFill>
              </a:rPr>
              <a:t>на аналогичном участке дороги производится и в случаях,  когда в результате ДТП участок дороги значительно видоизменился (разлиты жидкости, рассыпано большое количество сыпучего груза, по контрастности резко отличающегося от окружающего фона, растаял снег в результате пожара и т.п. ).</a:t>
            </a:r>
          </a:p>
        </p:txBody>
      </p:sp>
    </p:spTree>
    <p:extLst>
      <p:ext uri="{BB962C8B-B14F-4D97-AF65-F5344CB8AC3E}">
        <p14:creationId xmlns:p14="http://schemas.microsoft.com/office/powerpoint/2010/main" val="1341484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484784"/>
            <a:ext cx="8136904" cy="3416320"/>
          </a:xfrm>
          <a:prstGeom prst="rect">
            <a:avLst/>
          </a:prstGeom>
        </p:spPr>
        <p:txBody>
          <a:bodyPr wrap="square">
            <a:spAutoFit/>
          </a:bodyPr>
          <a:lstStyle/>
          <a:p>
            <a:r>
              <a:rPr lang="ru-RU" sz="2400" b="1" dirty="0">
                <a:solidFill>
                  <a:srgbClr val="FFC000"/>
                </a:solidFill>
              </a:rPr>
              <a:t>Скорость движения транспортного средства, из которого определяется видимость, должна быть минимальной, так как его необходимо как можно быстрее остановить для измерения общей и конкретной видимостей.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Кроме </a:t>
            </a:r>
            <a:r>
              <a:rPr lang="ru-RU" sz="2400" b="1" dirty="0">
                <a:solidFill>
                  <a:srgbClr val="FFC000"/>
                </a:solidFill>
              </a:rPr>
              <a:t>этого, движение с минимальной скоростью необходимо и потому, что сигнал о наступлении видимости может поступить не только от водителя-наблюдателя, но и со стороны понятых.</a:t>
            </a:r>
          </a:p>
        </p:txBody>
      </p:sp>
    </p:spTree>
    <p:extLst>
      <p:ext uri="{BB962C8B-B14F-4D97-AF65-F5344CB8AC3E}">
        <p14:creationId xmlns:p14="http://schemas.microsoft.com/office/powerpoint/2010/main" val="1465174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2656"/>
            <a:ext cx="3922869" cy="461665"/>
          </a:xfrm>
          <a:prstGeom prst="rect">
            <a:avLst/>
          </a:prstGeom>
        </p:spPr>
        <p:txBody>
          <a:bodyPr wrap="none">
            <a:spAutoFit/>
          </a:bodyPr>
          <a:lstStyle/>
          <a:p>
            <a:r>
              <a:rPr lang="ru-RU" sz="2400" b="1" dirty="0">
                <a:solidFill>
                  <a:srgbClr val="FFC000"/>
                </a:solidFill>
              </a:rPr>
              <a:t>УЧАСТНИКИ ЭКСПЕРИМЕНТА</a:t>
            </a:r>
          </a:p>
        </p:txBody>
      </p:sp>
      <p:sp>
        <p:nvSpPr>
          <p:cNvPr id="3" name="Прямоугольник 2"/>
          <p:cNvSpPr/>
          <p:nvPr/>
        </p:nvSpPr>
        <p:spPr>
          <a:xfrm>
            <a:off x="395536" y="908720"/>
            <a:ext cx="8136904" cy="1569660"/>
          </a:xfrm>
          <a:prstGeom prst="rect">
            <a:avLst/>
          </a:prstGeom>
        </p:spPr>
        <p:txBody>
          <a:bodyPr wrap="square">
            <a:spAutoFit/>
          </a:bodyPr>
          <a:lstStyle/>
          <a:p>
            <a:r>
              <a:rPr lang="ru-RU" sz="2400" b="1" dirty="0">
                <a:solidFill>
                  <a:srgbClr val="FFC000"/>
                </a:solidFill>
              </a:rPr>
              <a:t>Количество и состав участников эксперимента определяются следователем, исходя из условий проведения эксперимента. Это лица, предусмотренные УПК, а также лица, обеспечивающие безопасность проведения эксперимента.</a:t>
            </a:r>
          </a:p>
        </p:txBody>
      </p:sp>
      <p:sp>
        <p:nvSpPr>
          <p:cNvPr id="4" name="Прямоугольник 3"/>
          <p:cNvSpPr/>
          <p:nvPr/>
        </p:nvSpPr>
        <p:spPr>
          <a:xfrm>
            <a:off x="395536" y="2708920"/>
            <a:ext cx="8280920" cy="1938992"/>
          </a:xfrm>
          <a:prstGeom prst="rect">
            <a:avLst/>
          </a:prstGeom>
        </p:spPr>
        <p:txBody>
          <a:bodyPr wrap="square">
            <a:spAutoFit/>
          </a:bodyPr>
          <a:lstStyle/>
          <a:p>
            <a:r>
              <a:rPr lang="ru-RU" sz="2400" b="1" dirty="0">
                <a:solidFill>
                  <a:srgbClr val="FFC000"/>
                </a:solidFill>
              </a:rPr>
              <a:t>Известно, что возможность водителя, совершившего ДТП, различать то или иное препятствие зависит от чисто субъективных факторов, таких как острота зрения, возраст, усталость и др. Учесть влияние совокупности этих факторов на видимость в ходе эксперимента практически невозможно.</a:t>
            </a:r>
          </a:p>
        </p:txBody>
      </p:sp>
      <p:sp>
        <p:nvSpPr>
          <p:cNvPr id="5" name="Прямоугольник 4"/>
          <p:cNvSpPr/>
          <p:nvPr/>
        </p:nvSpPr>
        <p:spPr>
          <a:xfrm>
            <a:off x="395536" y="4800927"/>
            <a:ext cx="8280920" cy="1015663"/>
          </a:xfrm>
          <a:prstGeom prst="rect">
            <a:avLst/>
          </a:prstGeom>
        </p:spPr>
        <p:txBody>
          <a:bodyPr wrap="square">
            <a:spAutoFit/>
          </a:bodyPr>
          <a:lstStyle/>
          <a:p>
            <a:r>
              <a:rPr lang="ru-RU" sz="2000" b="1" dirty="0" smtClean="0">
                <a:solidFill>
                  <a:srgbClr val="FFC000"/>
                </a:solidFill>
              </a:rPr>
              <a:t>Лица</a:t>
            </a:r>
            <a:r>
              <a:rPr lang="ru-RU" sz="2000" b="1" dirty="0">
                <a:solidFill>
                  <a:srgbClr val="FFC000"/>
                </a:solidFill>
              </a:rPr>
              <a:t>, определяющие видимость с места водителя в ходе эксперимента должны обладать остротой зрения и цветоощущением, которые допустимы для лиц, управляющих транспортными </a:t>
            </a:r>
            <a:r>
              <a:rPr lang="ru-RU" sz="2000" b="1" dirty="0" smtClean="0">
                <a:solidFill>
                  <a:srgbClr val="FFC000"/>
                </a:solidFill>
              </a:rPr>
              <a:t>средствами.</a:t>
            </a:r>
            <a:endParaRPr lang="ru-RU" sz="2000" b="1" dirty="0">
              <a:solidFill>
                <a:srgbClr val="FFC000"/>
              </a:solidFill>
            </a:endParaRPr>
          </a:p>
        </p:txBody>
      </p:sp>
    </p:spTree>
    <p:extLst>
      <p:ext uri="{BB962C8B-B14F-4D97-AF65-F5344CB8AC3E}">
        <p14:creationId xmlns:p14="http://schemas.microsoft.com/office/powerpoint/2010/main" val="26115748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280920" cy="830997"/>
          </a:xfrm>
          <a:prstGeom prst="rect">
            <a:avLst/>
          </a:prstGeom>
        </p:spPr>
        <p:txBody>
          <a:bodyPr wrap="square">
            <a:spAutoFit/>
          </a:bodyPr>
          <a:lstStyle/>
          <a:p>
            <a:pPr algn="ctr"/>
            <a:r>
              <a:rPr lang="ru-RU" sz="2400" b="1" dirty="0">
                <a:solidFill>
                  <a:srgbClr val="FFC000"/>
                </a:solidFill>
              </a:rPr>
              <a:t>УЧАСТОК ПРОВЕДЕНИЯ ЭКСПЕРИМЕНТА И</a:t>
            </a:r>
          </a:p>
          <a:p>
            <a:pPr algn="ctr"/>
            <a:r>
              <a:rPr lang="ru-RU" sz="2400" b="1" dirty="0">
                <a:solidFill>
                  <a:srgbClr val="FFC000"/>
                </a:solidFill>
              </a:rPr>
              <a:t>ВСПОМОГАТЕЛЬНЫЕ СРЕДСТВА</a:t>
            </a:r>
          </a:p>
        </p:txBody>
      </p:sp>
      <p:sp>
        <p:nvSpPr>
          <p:cNvPr id="3" name="Прямоугольник 2"/>
          <p:cNvSpPr/>
          <p:nvPr/>
        </p:nvSpPr>
        <p:spPr>
          <a:xfrm>
            <a:off x="467544" y="1268760"/>
            <a:ext cx="8064896" cy="3785652"/>
          </a:xfrm>
          <a:prstGeom prst="rect">
            <a:avLst/>
          </a:prstGeom>
        </p:spPr>
        <p:txBody>
          <a:bodyPr wrap="square">
            <a:spAutoFit/>
          </a:bodyPr>
          <a:lstStyle/>
          <a:p>
            <a:r>
              <a:rPr lang="ru-RU" sz="2400" b="1" dirty="0" smtClean="0">
                <a:solidFill>
                  <a:srgbClr val="FFC000"/>
                </a:solidFill>
              </a:rPr>
              <a:t>Эксперимент </a:t>
            </a:r>
            <a:r>
              <a:rPr lang="ru-RU" sz="2400" b="1" dirty="0">
                <a:solidFill>
                  <a:srgbClr val="FFC000"/>
                </a:solidFill>
              </a:rPr>
              <a:t>по определению видимости проводится на том участке дороги, где произошло ДТП. </a:t>
            </a:r>
            <a:r>
              <a:rPr lang="ru-RU" sz="2400" b="1" dirty="0" smtClean="0">
                <a:solidFill>
                  <a:srgbClr val="FFC000"/>
                </a:solidFill>
              </a:rPr>
              <a:t> Допускается </a:t>
            </a:r>
            <a:r>
              <a:rPr lang="ru-RU" sz="2400" b="1" dirty="0">
                <a:solidFill>
                  <a:srgbClr val="FFC000"/>
                </a:solidFill>
              </a:rPr>
              <a:t>проведение эксперимента на участках, аналогичных участку места ДТП. Во всех случаях проведение эксперимента ограничивается в пределах, дающих возможность проведения собственно эксперимента с учетом того, что прочие транспортные средства, движущиеся по дороге, должны быть остановлены на таком расстоянии,  чтобы свет их внешних световых приборов не оказывал влияния на видимость на участке эксперимента.</a:t>
            </a:r>
          </a:p>
        </p:txBody>
      </p:sp>
    </p:spTree>
    <p:extLst>
      <p:ext uri="{BB962C8B-B14F-4D97-AF65-F5344CB8AC3E}">
        <p14:creationId xmlns:p14="http://schemas.microsoft.com/office/powerpoint/2010/main" val="42890444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1844" y="1988840"/>
            <a:ext cx="8064896" cy="2308324"/>
          </a:xfrm>
          <a:prstGeom prst="rect">
            <a:avLst/>
          </a:prstGeom>
        </p:spPr>
        <p:txBody>
          <a:bodyPr wrap="square">
            <a:spAutoFit/>
          </a:bodyPr>
          <a:lstStyle/>
          <a:p>
            <a:r>
              <a:rPr lang="ru-RU" sz="2400" b="1" dirty="0">
                <a:solidFill>
                  <a:srgbClr val="FFC000"/>
                </a:solidFill>
              </a:rPr>
              <a:t>Для обеспечения четкой согласованности следственных действий необходимо, чтобы сотрудники, находящиеся на границах участка, следователь и водитель встречного транспортного средства в случаях, когда видимость определяется с учетом света фар встречного автомобиля, были обеспечены портативными рациями. </a:t>
            </a:r>
          </a:p>
        </p:txBody>
      </p:sp>
    </p:spTree>
    <p:extLst>
      <p:ext uri="{BB962C8B-B14F-4D97-AF65-F5344CB8AC3E}">
        <p14:creationId xmlns:p14="http://schemas.microsoft.com/office/powerpoint/2010/main" val="3931098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052736"/>
            <a:ext cx="8208912" cy="3046988"/>
          </a:xfrm>
          <a:prstGeom prst="rect">
            <a:avLst/>
          </a:prstGeom>
        </p:spPr>
        <p:txBody>
          <a:bodyPr wrap="square">
            <a:spAutoFit/>
          </a:bodyPr>
          <a:lstStyle/>
          <a:p>
            <a:r>
              <a:rPr lang="ru-RU" sz="2400" b="1" dirty="0" smtClean="0">
                <a:solidFill>
                  <a:srgbClr val="FFC000"/>
                </a:solidFill>
              </a:rPr>
              <a:t>в) тип покрытия: </a:t>
            </a:r>
          </a:p>
          <a:p>
            <a:endParaRPr lang="ru-RU" sz="2400" b="1" dirty="0">
              <a:solidFill>
                <a:srgbClr val="FFC000"/>
              </a:solidFill>
            </a:endParaRPr>
          </a:p>
          <a:p>
            <a:r>
              <a:rPr lang="ru-RU" sz="2400" b="1" dirty="0" smtClean="0">
                <a:solidFill>
                  <a:srgbClr val="FFC000"/>
                </a:solidFill>
              </a:rPr>
              <a:t>асфальтобетон, </a:t>
            </a:r>
            <a:r>
              <a:rPr lang="ru-RU" sz="2400" b="1" dirty="0" err="1" smtClean="0">
                <a:solidFill>
                  <a:srgbClr val="FFC000"/>
                </a:solidFill>
              </a:rPr>
              <a:t>цементобетон</a:t>
            </a:r>
            <a:r>
              <a:rPr lang="ru-RU" sz="2400" b="1" dirty="0" smtClean="0">
                <a:solidFill>
                  <a:srgbClr val="FFC000"/>
                </a:solidFill>
              </a:rPr>
              <a:t>, щебень, гравий, песчано-гравийное, песчаное, грунтовое, грунтовое с укатанной глиной, травянистое, луговина, торфяник и т.п. и его состояние: сухое, мокрое, влажное, с. грязевым слоем поверх, с сыпучим слоем (песка, гравия, гальки), с влажным слоем (песка, снега, глины), с укатанным слоем (песка, снега, грязи), вязкое и т.п.;</a:t>
            </a:r>
            <a:endParaRPr lang="ru-RU" sz="2400" b="1" dirty="0">
              <a:solidFill>
                <a:srgbClr val="FFC000"/>
              </a:solidFill>
            </a:endParaRPr>
          </a:p>
        </p:txBody>
      </p:sp>
    </p:spTree>
    <p:extLst>
      <p:ext uri="{BB962C8B-B14F-4D97-AF65-F5344CB8AC3E}">
        <p14:creationId xmlns:p14="http://schemas.microsoft.com/office/powerpoint/2010/main" val="32258969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208912" cy="4524315"/>
          </a:xfrm>
          <a:prstGeom prst="rect">
            <a:avLst/>
          </a:prstGeom>
        </p:spPr>
        <p:txBody>
          <a:bodyPr wrap="square">
            <a:spAutoFit/>
          </a:bodyPr>
          <a:lstStyle/>
          <a:p>
            <a:r>
              <a:rPr lang="ru-RU" sz="2400" b="1" dirty="0">
                <a:solidFill>
                  <a:srgbClr val="FFC000"/>
                </a:solidFill>
              </a:rPr>
              <a:t>Транспортные средства, участвовавшие в ДТП в темное время суток, во многих случаях получают значительные повреждения, особенно при наездах на массивные препятствия. В связи с этим повреждаются, либо полностью приходят в негодность их внешние световые приборы. В этом случае транспортное средство необходимо заменить однотипным. Особое внимание следует обратить при этом на соответствие внешних световых приборов по регулировке фар, мощности ламп, по степени загрязненности стекол фар, на состояние и степень загрязненности переднего стекла кабины и других элементов, которые могут оказать влияние на видимость.</a:t>
            </a:r>
          </a:p>
        </p:txBody>
      </p:sp>
    </p:spTree>
    <p:extLst>
      <p:ext uri="{BB962C8B-B14F-4D97-AF65-F5344CB8AC3E}">
        <p14:creationId xmlns:p14="http://schemas.microsoft.com/office/powerpoint/2010/main" val="2023257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80728"/>
            <a:ext cx="8136904" cy="3785652"/>
          </a:xfrm>
          <a:prstGeom prst="rect">
            <a:avLst/>
          </a:prstGeom>
        </p:spPr>
        <p:txBody>
          <a:bodyPr wrap="square">
            <a:spAutoFit/>
          </a:bodyPr>
          <a:lstStyle/>
          <a:p>
            <a:r>
              <a:rPr lang="ru-RU" sz="2400" b="1" dirty="0">
                <a:solidFill>
                  <a:srgbClr val="FFC000"/>
                </a:solidFill>
              </a:rPr>
              <a:t>Неподвижные препятствия (автоприцепы и тракторные тележки, автомобили, трактора, мотоциклы и т.п.) также получают значительные повреждения и при замене поврежденных препятствий на аналогичные следует в первую очередь обратить внимание на элементы, которые могут оказать влияние на возможность видимости и распознавания препятствия (</a:t>
            </a:r>
            <a:r>
              <a:rPr lang="ru-RU" sz="2400" b="1" dirty="0" err="1">
                <a:solidFill>
                  <a:srgbClr val="FFC000"/>
                </a:solidFill>
              </a:rPr>
              <a:t>световозвращающие</a:t>
            </a:r>
            <a:r>
              <a:rPr lang="ru-RU" sz="2400" b="1" dirty="0">
                <a:solidFill>
                  <a:srgbClr val="FFC000"/>
                </a:solidFill>
              </a:rPr>
              <a:t> элементы, номерные знаки, задние фонари со </a:t>
            </a:r>
            <a:r>
              <a:rPr lang="ru-RU" sz="2400" b="1" dirty="0" err="1">
                <a:solidFill>
                  <a:srgbClr val="FFC000"/>
                </a:solidFill>
              </a:rPr>
              <a:t>световозвращающими</a:t>
            </a:r>
            <a:r>
              <a:rPr lang="ru-RU" sz="2400" b="1" dirty="0">
                <a:solidFill>
                  <a:srgbClr val="FFC000"/>
                </a:solidFill>
              </a:rPr>
              <a:t> элементами, катафоты-отражатели, контрастные обозначения на стенках препятствия).</a:t>
            </a:r>
          </a:p>
        </p:txBody>
      </p:sp>
    </p:spTree>
    <p:extLst>
      <p:ext uri="{BB962C8B-B14F-4D97-AF65-F5344CB8AC3E}">
        <p14:creationId xmlns:p14="http://schemas.microsoft.com/office/powerpoint/2010/main" val="286140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8208912" cy="4154984"/>
          </a:xfrm>
          <a:prstGeom prst="rect">
            <a:avLst/>
          </a:prstGeom>
        </p:spPr>
        <p:txBody>
          <a:bodyPr wrap="square">
            <a:spAutoFit/>
          </a:bodyPr>
          <a:lstStyle/>
          <a:p>
            <a:r>
              <a:rPr lang="ru-RU" sz="2400" b="1" dirty="0">
                <a:solidFill>
                  <a:srgbClr val="FFC000"/>
                </a:solidFill>
              </a:rPr>
              <a:t>При реконструкции дорожной обстановке в случае наезда на лежащего на дороге человека на манекен (муляж из сена или соломы) должна быть одета либо одежда пострадавшего, либо аналогичная: по виду и цвету.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Следует </a:t>
            </a:r>
            <a:r>
              <a:rPr lang="ru-RU" sz="2400" b="1" dirty="0">
                <a:solidFill>
                  <a:srgbClr val="FFC000"/>
                </a:solidFill>
              </a:rPr>
              <a:t>уточнить, что снег, которым, допустим, была покрыта одежда лежащего человека, в результате наезда мог быть с нее сброшен, либо наоборот, в результате перемещения пострадавшего (перекатывание, волочение) его одежда могла покрыться снегом или дорожной грязью, либо испачкаться при переезде шинами автомобиля.</a:t>
            </a:r>
          </a:p>
        </p:txBody>
      </p:sp>
    </p:spTree>
    <p:extLst>
      <p:ext uri="{BB962C8B-B14F-4D97-AF65-F5344CB8AC3E}">
        <p14:creationId xmlns:p14="http://schemas.microsoft.com/office/powerpoint/2010/main" val="39074768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7920880" cy="1569660"/>
          </a:xfrm>
          <a:prstGeom prst="rect">
            <a:avLst/>
          </a:prstGeom>
        </p:spPr>
        <p:txBody>
          <a:bodyPr wrap="square">
            <a:spAutoFit/>
          </a:bodyPr>
          <a:lstStyle/>
          <a:p>
            <a:r>
              <a:rPr lang="ru-RU" sz="2400" b="1" dirty="0" smtClean="0">
                <a:solidFill>
                  <a:srgbClr val="FFC000"/>
                </a:solidFill>
              </a:rPr>
              <a:t>Во </a:t>
            </a:r>
            <a:r>
              <a:rPr lang="ru-RU" sz="2400" b="1" dirty="0">
                <a:solidFill>
                  <a:srgbClr val="FFC000"/>
                </a:solidFill>
              </a:rPr>
              <a:t>всех случаях при реконструкции дорожной обстановки следует максимально приблизить ее к такому состоянию, которое имело место перед дорожно-транспортным происшествием.</a:t>
            </a:r>
          </a:p>
        </p:txBody>
      </p:sp>
      <p:sp>
        <p:nvSpPr>
          <p:cNvPr id="3" name="Прямоугольник 2"/>
          <p:cNvSpPr/>
          <p:nvPr/>
        </p:nvSpPr>
        <p:spPr>
          <a:xfrm>
            <a:off x="539552" y="2708920"/>
            <a:ext cx="7920880" cy="2677656"/>
          </a:xfrm>
          <a:prstGeom prst="rect">
            <a:avLst/>
          </a:prstGeom>
        </p:spPr>
        <p:txBody>
          <a:bodyPr wrap="square">
            <a:spAutoFit/>
          </a:bodyPr>
          <a:lstStyle/>
          <a:p>
            <a:r>
              <a:rPr lang="ru-RU" sz="2400" b="1" dirty="0">
                <a:solidFill>
                  <a:srgbClr val="FFC000"/>
                </a:solidFill>
              </a:rPr>
              <a:t>К числу оборудования, необходимого для проведения эксперимента на видимость,  кроме радиостанции, следует отнести рулетку (10-20 м ), </a:t>
            </a:r>
            <a:r>
              <a:rPr lang="ru-RU" sz="2400" b="1" dirty="0" err="1">
                <a:solidFill>
                  <a:srgbClr val="FFC000"/>
                </a:solidFill>
              </a:rPr>
              <a:t>световозвращатель</a:t>
            </a:r>
            <a:r>
              <a:rPr lang="ru-RU" sz="2400" b="1" dirty="0">
                <a:solidFill>
                  <a:srgbClr val="FFC000"/>
                </a:solidFill>
              </a:rPr>
              <a:t> (катафот) красного или белого цвета, электрический фонарик, мелки для разметок на проезжей части либо легко устанавливаемые пронумерованные вешки (от 1 до 8) в количестве до 3-х </a:t>
            </a:r>
            <a:r>
              <a:rPr lang="ru-RU" sz="2400" b="1" dirty="0" smtClean="0">
                <a:solidFill>
                  <a:srgbClr val="FFC000"/>
                </a:solidFill>
              </a:rPr>
              <a:t>комплектов. </a:t>
            </a:r>
            <a:endParaRPr lang="ru-RU" sz="2400" b="1" dirty="0">
              <a:solidFill>
                <a:srgbClr val="FFC000"/>
              </a:solidFill>
            </a:endParaRPr>
          </a:p>
        </p:txBody>
      </p:sp>
    </p:spTree>
    <p:extLst>
      <p:ext uri="{BB962C8B-B14F-4D97-AF65-F5344CB8AC3E}">
        <p14:creationId xmlns:p14="http://schemas.microsoft.com/office/powerpoint/2010/main" val="4650319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4741" y="260648"/>
            <a:ext cx="8136904" cy="1938992"/>
          </a:xfrm>
          <a:prstGeom prst="rect">
            <a:avLst/>
          </a:prstGeom>
        </p:spPr>
        <p:txBody>
          <a:bodyPr wrap="square">
            <a:spAutoFit/>
          </a:bodyPr>
          <a:lstStyle/>
          <a:p>
            <a:pPr algn="ctr"/>
            <a:r>
              <a:rPr lang="ru-RU" sz="2400" b="1" dirty="0">
                <a:solidFill>
                  <a:srgbClr val="FFC000"/>
                </a:solidFill>
              </a:rPr>
              <a:t>ЭКСПЕРИМЕНТ ПО ОПРЕДЕЛЕНИЮ ОБШЕЙ И КОНКРЕТНОЙ </a:t>
            </a:r>
            <a:r>
              <a:rPr lang="ru-RU" sz="2400" b="1" dirty="0" smtClean="0">
                <a:solidFill>
                  <a:srgbClr val="FFC000"/>
                </a:solidFill>
              </a:rPr>
              <a:t>ВИДИМОСТИ</a:t>
            </a:r>
          </a:p>
          <a:p>
            <a:pPr algn="ctr"/>
            <a:endParaRPr lang="ru-RU" sz="2400" b="1" dirty="0">
              <a:solidFill>
                <a:srgbClr val="FFC000"/>
              </a:solidFill>
            </a:endParaRPr>
          </a:p>
          <a:p>
            <a:pPr algn="ctr"/>
            <a:r>
              <a:rPr lang="ru-RU" sz="2400" b="1" dirty="0">
                <a:solidFill>
                  <a:srgbClr val="FFC000"/>
                </a:solidFill>
              </a:rPr>
              <a:t> ПРИ ОТСУТСТВИИ СВЕТА ФАР ВСТРЕЧНОГО ТРАНСПОРТНОГО СРЕДСТВА</a:t>
            </a:r>
          </a:p>
        </p:txBody>
      </p:sp>
      <p:sp>
        <p:nvSpPr>
          <p:cNvPr id="3" name="Прямоугольник 2"/>
          <p:cNvSpPr/>
          <p:nvPr/>
        </p:nvSpPr>
        <p:spPr>
          <a:xfrm>
            <a:off x="395536" y="2348880"/>
            <a:ext cx="8490124" cy="3785652"/>
          </a:xfrm>
          <a:prstGeom prst="rect">
            <a:avLst/>
          </a:prstGeom>
        </p:spPr>
        <p:txBody>
          <a:bodyPr wrap="square">
            <a:spAutoFit/>
          </a:bodyPr>
          <a:lstStyle/>
          <a:p>
            <a:pPr algn="ctr"/>
            <a:r>
              <a:rPr lang="ru-RU" sz="2400" b="1" dirty="0">
                <a:solidFill>
                  <a:srgbClr val="FFC000"/>
                </a:solidFill>
              </a:rPr>
              <a:t>Наезд на неподвижное препятствие.</a:t>
            </a:r>
          </a:p>
          <a:p>
            <a:r>
              <a:rPr lang="ru-RU" sz="2400" b="1" dirty="0">
                <a:solidFill>
                  <a:srgbClr val="FFC000"/>
                </a:solidFill>
              </a:rPr>
              <a:t>Подготовительный этап включает: мероприятия по подбору участников эксперимента, транспортного средства, участвовавшего в ДТП либо его заменяющего, препятствие, на которое был совершен наезд (транспортное средство, манекен, муляж и т.п.), согласование времени проведения эксперимента, необходимой реконструкции участка проведения эксперимента, а также мероприятия по реконструкции участка проведения эксперимента, а также мероприятия по обеспечению безопасности следственных действий.</a:t>
            </a:r>
          </a:p>
        </p:txBody>
      </p:sp>
    </p:spTree>
    <p:extLst>
      <p:ext uri="{BB962C8B-B14F-4D97-AF65-F5344CB8AC3E}">
        <p14:creationId xmlns:p14="http://schemas.microsoft.com/office/powerpoint/2010/main" val="19873257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179" y="476672"/>
            <a:ext cx="8352928" cy="3785652"/>
          </a:xfrm>
          <a:prstGeom prst="rect">
            <a:avLst/>
          </a:prstGeom>
        </p:spPr>
        <p:txBody>
          <a:bodyPr wrap="square">
            <a:spAutoFit/>
          </a:bodyPr>
          <a:lstStyle/>
          <a:p>
            <a:r>
              <a:rPr lang="ru-RU" sz="2400" b="1" dirty="0">
                <a:solidFill>
                  <a:srgbClr val="FFC000"/>
                </a:solidFill>
              </a:rPr>
              <a:t>Ход эксперимента (неподвижное препятствие - лежащий человек). После того, как участок проведения эксперимента будет огражден постами сотрудников и будут проведены необходимые работы по реконструкции места происшествия, в месте наезда располагается манекен (муляж) в одежде потерпевшего, либо в сходной по типу и расцветке. Транспортное средство, из которого будет определяться видимость, размещается перед местом наезда по ходу движения автомобиля по время происшествия на расстоянии, с которого манекен не просматривается. </a:t>
            </a:r>
          </a:p>
        </p:txBody>
      </p:sp>
    </p:spTree>
    <p:extLst>
      <p:ext uri="{BB962C8B-B14F-4D97-AF65-F5344CB8AC3E}">
        <p14:creationId xmlns:p14="http://schemas.microsoft.com/office/powerpoint/2010/main" val="7709179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92696"/>
            <a:ext cx="8208912" cy="4524315"/>
          </a:xfrm>
          <a:prstGeom prst="rect">
            <a:avLst/>
          </a:prstGeom>
        </p:spPr>
        <p:txBody>
          <a:bodyPr wrap="square">
            <a:spAutoFit/>
          </a:bodyPr>
          <a:lstStyle/>
          <a:p>
            <a:r>
              <a:rPr lang="ru-RU" sz="2400" b="1" dirty="0">
                <a:solidFill>
                  <a:srgbClr val="FFC000"/>
                </a:solidFill>
              </a:rPr>
              <a:t>Транспортное средство должно занимать ту же полосу движения, которую оно занимало, двигаясь к месту наезда.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С </a:t>
            </a:r>
            <a:r>
              <a:rPr lang="ru-RU" sz="2400" b="1" dirty="0">
                <a:solidFill>
                  <a:srgbClr val="FFC000"/>
                </a:solidFill>
              </a:rPr>
              <a:t>рабочего места водитель-наблюдатель и понятые определяют место, до которого дорога просматривается,  например, правой кромки проезжей части с обочиной.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В </a:t>
            </a:r>
            <a:r>
              <a:rPr lang="ru-RU" sz="2400" b="1" dirty="0">
                <a:solidFill>
                  <a:srgbClr val="FFC000"/>
                </a:solidFill>
              </a:rPr>
              <a:t>случае, если проезжая часть имеет разметку в виде прерывистых линий, достаточно подсчитать количество линий, видимых с места водителя, и измерить расстояние от передней части транспортного средства до конца (</a:t>
            </a:r>
            <a:r>
              <a:rPr lang="ru-RU" sz="2400" b="1" dirty="0" smtClean="0">
                <a:solidFill>
                  <a:srgbClr val="FFC000"/>
                </a:solidFill>
              </a:rPr>
              <a:t>начала) </a:t>
            </a:r>
            <a:r>
              <a:rPr lang="ru-RU" sz="2400" b="1" dirty="0">
                <a:solidFill>
                  <a:srgbClr val="FFC000"/>
                </a:solidFill>
              </a:rPr>
              <a:t>последней видимой линии.</a:t>
            </a:r>
          </a:p>
        </p:txBody>
      </p:sp>
    </p:spTree>
    <p:extLst>
      <p:ext uri="{BB962C8B-B14F-4D97-AF65-F5344CB8AC3E}">
        <p14:creationId xmlns:p14="http://schemas.microsoft.com/office/powerpoint/2010/main" val="11957163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719" y="404664"/>
            <a:ext cx="8064896" cy="1938992"/>
          </a:xfrm>
          <a:prstGeom prst="rect">
            <a:avLst/>
          </a:prstGeom>
        </p:spPr>
        <p:txBody>
          <a:bodyPr wrap="square">
            <a:spAutoFit/>
          </a:bodyPr>
          <a:lstStyle/>
          <a:p>
            <a:r>
              <a:rPr lang="ru-RU" sz="2400" b="1" dirty="0">
                <a:solidFill>
                  <a:srgbClr val="FFC000"/>
                </a:solidFill>
              </a:rPr>
              <a:t>Если же правая граница проезжей части и обочины просматривается на большее расстояние, чем продольная  разметка, а также, если продольной разметки не имеется, видимость дороги определяется расстоянием, на котором еще различается правая граница проезжей части и обочины.</a:t>
            </a:r>
          </a:p>
        </p:txBody>
      </p:sp>
      <p:sp>
        <p:nvSpPr>
          <p:cNvPr id="3" name="Прямоугольник 2"/>
          <p:cNvSpPr/>
          <p:nvPr/>
        </p:nvSpPr>
        <p:spPr>
          <a:xfrm>
            <a:off x="421720" y="2852936"/>
            <a:ext cx="8064895" cy="3046988"/>
          </a:xfrm>
          <a:prstGeom prst="rect">
            <a:avLst/>
          </a:prstGeom>
        </p:spPr>
        <p:txBody>
          <a:bodyPr wrap="square">
            <a:spAutoFit/>
          </a:bodyPr>
          <a:lstStyle/>
          <a:p>
            <a:r>
              <a:rPr lang="ru-RU" sz="2400" b="1" dirty="0">
                <a:solidFill>
                  <a:srgbClr val="FFC000"/>
                </a:solidFill>
              </a:rPr>
              <a:t>Расстояние общей видимости может быть, также определено по видимости дорожных столбиков ограждения. Видимость дорожных знаков либо других сооружений, обозначенных или не обозначенных вертикальной разметкой, не во всех случаях позволяет судить о направлении и ширине проезжей части, поэтому вопрос об общей видимости, исходя из видимости дорожных знаков и сооружений, решается в каждом случае отдельно.</a:t>
            </a:r>
          </a:p>
        </p:txBody>
      </p:sp>
    </p:spTree>
    <p:extLst>
      <p:ext uri="{BB962C8B-B14F-4D97-AF65-F5344CB8AC3E}">
        <p14:creationId xmlns:p14="http://schemas.microsoft.com/office/powerpoint/2010/main" val="3012205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412776"/>
            <a:ext cx="8208912" cy="3416320"/>
          </a:xfrm>
          <a:prstGeom prst="rect">
            <a:avLst/>
          </a:prstGeom>
        </p:spPr>
        <p:txBody>
          <a:bodyPr wrap="square">
            <a:spAutoFit/>
          </a:bodyPr>
          <a:lstStyle/>
          <a:p>
            <a:r>
              <a:rPr lang="ru-RU" sz="2400" b="1" dirty="0">
                <a:solidFill>
                  <a:srgbClr val="FFC000"/>
                </a:solidFill>
              </a:rPr>
              <a:t>Для определения места, до которого просматривается граница правой кромки проезжей части с обочиной, посылают от стоящего транспортного средства вперед по дороге одного из участников эксперимента, несущего </a:t>
            </a:r>
            <a:r>
              <a:rPr lang="ru-RU" sz="2400" b="1" dirty="0" err="1">
                <a:solidFill>
                  <a:srgbClr val="FFC000"/>
                </a:solidFill>
              </a:rPr>
              <a:t>световозвращатель</a:t>
            </a:r>
            <a:r>
              <a:rPr lang="ru-RU" sz="2400" b="1" dirty="0">
                <a:solidFill>
                  <a:srgbClr val="FFC000"/>
                </a:solidFill>
              </a:rPr>
              <a:t> (катафот). </a:t>
            </a:r>
            <a:endParaRPr lang="ru-RU" sz="2400" b="1" dirty="0" smtClean="0">
              <a:solidFill>
                <a:srgbClr val="FFC000"/>
              </a:solidFill>
            </a:endParaRPr>
          </a:p>
          <a:p>
            <a:endParaRPr lang="ru-RU" sz="2400" b="1" dirty="0">
              <a:solidFill>
                <a:srgbClr val="FFC000"/>
              </a:solidFill>
            </a:endParaRPr>
          </a:p>
          <a:p>
            <a:r>
              <a:rPr lang="ru-RU" sz="2400" b="1" dirty="0" err="1" smtClean="0">
                <a:solidFill>
                  <a:srgbClr val="FFC000"/>
                </a:solidFill>
              </a:rPr>
              <a:t>Световозвращатель</a:t>
            </a:r>
            <a:r>
              <a:rPr lang="ru-RU" sz="2400" b="1" dirty="0" smtClean="0">
                <a:solidFill>
                  <a:srgbClr val="FFC000"/>
                </a:solidFill>
              </a:rPr>
              <a:t> </a:t>
            </a:r>
            <a:r>
              <a:rPr lang="ru-RU" sz="2400" b="1" dirty="0">
                <a:solidFill>
                  <a:srgbClr val="FFC000"/>
                </a:solidFill>
              </a:rPr>
              <a:t>следует проносить вдоль правой границы проезжей части на высоте не больше 15-20 см, периодически поворачивая его активной стороной к </a:t>
            </a:r>
            <a:r>
              <a:rPr lang="ru-RU" sz="2400" b="1" dirty="0" smtClean="0">
                <a:solidFill>
                  <a:srgbClr val="FFC000"/>
                </a:solidFill>
              </a:rPr>
              <a:t>водителю-наблюдателю.</a:t>
            </a:r>
            <a:endParaRPr lang="ru-RU" sz="2400" b="1" dirty="0">
              <a:solidFill>
                <a:srgbClr val="FFC000"/>
              </a:solidFill>
            </a:endParaRPr>
          </a:p>
        </p:txBody>
      </p:sp>
    </p:spTree>
    <p:extLst>
      <p:ext uri="{BB962C8B-B14F-4D97-AF65-F5344CB8AC3E}">
        <p14:creationId xmlns:p14="http://schemas.microsoft.com/office/powerpoint/2010/main" val="4064295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0777" y="1052736"/>
            <a:ext cx="8208912" cy="3970318"/>
          </a:xfrm>
          <a:prstGeom prst="rect">
            <a:avLst/>
          </a:prstGeom>
        </p:spPr>
        <p:txBody>
          <a:bodyPr wrap="square">
            <a:spAutoFit/>
          </a:bodyPr>
          <a:lstStyle/>
          <a:p>
            <a:r>
              <a:rPr lang="ru-RU" sz="2400" b="1" dirty="0">
                <a:solidFill>
                  <a:srgbClr val="FFC000"/>
                </a:solidFill>
              </a:rPr>
              <a:t>Водитель-наблюдатель, ориентируясь на проблески </a:t>
            </a:r>
            <a:r>
              <a:rPr lang="ru-RU" sz="2400" b="1" dirty="0" err="1">
                <a:solidFill>
                  <a:srgbClr val="FFC000"/>
                </a:solidFill>
              </a:rPr>
              <a:t>световозвращателя</a:t>
            </a:r>
            <a:r>
              <a:rPr lang="ru-RU" sz="2400" b="1" dirty="0">
                <a:solidFill>
                  <a:srgbClr val="FFC000"/>
                </a:solidFill>
              </a:rPr>
              <a:t>, указывает, в каком месте должен остановиться человек, несущий </a:t>
            </a:r>
            <a:r>
              <a:rPr lang="ru-RU" sz="2400" b="1" dirty="0" err="1">
                <a:solidFill>
                  <a:srgbClr val="FFC000"/>
                </a:solidFill>
              </a:rPr>
              <a:t>световозвращатель</a:t>
            </a:r>
            <a:r>
              <a:rPr lang="ru-RU" sz="2400" b="1" dirty="0">
                <a:solidFill>
                  <a:srgbClr val="FFC000"/>
                </a:solidFill>
              </a:rPr>
              <a:t> (в месте, до которого граница проезжей части и обочины просматривается), после чего измеряется расстояние от передней части транспортного средства до этого места. </a:t>
            </a:r>
            <a:endParaRPr lang="ru-RU" sz="2400" b="1" dirty="0" smtClean="0">
              <a:solidFill>
                <a:srgbClr val="FFC000"/>
              </a:solidFill>
            </a:endParaRPr>
          </a:p>
          <a:p>
            <a:endParaRPr lang="ru-RU" sz="2400" b="1" dirty="0">
              <a:solidFill>
                <a:srgbClr val="FFC000"/>
              </a:solidFill>
            </a:endParaRPr>
          </a:p>
          <a:p>
            <a:r>
              <a:rPr lang="ru-RU" sz="2800" b="1" dirty="0" smtClean="0">
                <a:solidFill>
                  <a:srgbClr val="FFC000"/>
                </a:solidFill>
              </a:rPr>
              <a:t>Данное </a:t>
            </a:r>
            <a:r>
              <a:rPr lang="ru-RU" sz="2800" b="1" dirty="0">
                <a:solidFill>
                  <a:srgbClr val="FFC000"/>
                </a:solidFill>
              </a:rPr>
              <a:t>расстояние будет являться расстоянием общей видимости или видимости дороги в направлении движения</a:t>
            </a:r>
            <a:r>
              <a:rPr lang="ru-RU" sz="2800" dirty="0">
                <a:solidFill>
                  <a:srgbClr val="FFC000"/>
                </a:solidFill>
              </a:rPr>
              <a:t>.</a:t>
            </a:r>
          </a:p>
        </p:txBody>
      </p:sp>
    </p:spTree>
    <p:extLst>
      <p:ext uri="{BB962C8B-B14F-4D97-AF65-F5344CB8AC3E}">
        <p14:creationId xmlns:p14="http://schemas.microsoft.com/office/powerpoint/2010/main" val="392697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892" y="620688"/>
            <a:ext cx="8064896" cy="1569660"/>
          </a:xfrm>
          <a:prstGeom prst="rect">
            <a:avLst/>
          </a:prstGeom>
        </p:spPr>
        <p:txBody>
          <a:bodyPr wrap="square">
            <a:spAutoFit/>
          </a:bodyPr>
          <a:lstStyle/>
          <a:p>
            <a:r>
              <a:rPr lang="ru-RU" sz="2400" b="1" dirty="0" smtClean="0">
                <a:solidFill>
                  <a:srgbClr val="FFC000"/>
                </a:solidFill>
              </a:rPr>
              <a:t>г) дефекты покрытии: ямы, выбоины, бугры, имеющие отношение к факту ДТП, их длина, ширина, глубина (по просвету под прямой рейкой), высота и расположение от края проезжей части;</a:t>
            </a:r>
            <a:endParaRPr lang="ru-RU" sz="2400" b="1" dirty="0">
              <a:solidFill>
                <a:srgbClr val="FFC000"/>
              </a:solidFill>
            </a:endParaRPr>
          </a:p>
        </p:txBody>
      </p:sp>
      <p:sp>
        <p:nvSpPr>
          <p:cNvPr id="3" name="Прямоугольник 2"/>
          <p:cNvSpPr/>
          <p:nvPr/>
        </p:nvSpPr>
        <p:spPr>
          <a:xfrm>
            <a:off x="395892" y="2924944"/>
            <a:ext cx="8208556" cy="1569660"/>
          </a:xfrm>
          <a:prstGeom prst="rect">
            <a:avLst/>
          </a:prstGeom>
        </p:spPr>
        <p:txBody>
          <a:bodyPr wrap="square">
            <a:spAutoFit/>
          </a:bodyPr>
          <a:lstStyle/>
          <a:p>
            <a:r>
              <a:rPr lang="ru-RU" sz="2400" b="1" dirty="0" smtClean="0">
                <a:solidFill>
                  <a:srgbClr val="FFC000"/>
                </a:solidFill>
              </a:rPr>
              <a:t>д) особенности профиля дороги: горизонтальный, спуск, подъем по ходу движения  транспортного средства  (употребление выражения уклон недопустимо), радиус поворота дороги;</a:t>
            </a:r>
            <a:endParaRPr lang="ru-RU" sz="2400" b="1" dirty="0">
              <a:solidFill>
                <a:srgbClr val="FFC000"/>
              </a:solidFill>
            </a:endParaRPr>
          </a:p>
        </p:txBody>
      </p:sp>
    </p:spTree>
    <p:extLst>
      <p:ext uri="{BB962C8B-B14F-4D97-AF65-F5344CB8AC3E}">
        <p14:creationId xmlns:p14="http://schemas.microsoft.com/office/powerpoint/2010/main" val="19427794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8352928" cy="4524315"/>
          </a:xfrm>
          <a:prstGeom prst="rect">
            <a:avLst/>
          </a:prstGeom>
        </p:spPr>
        <p:txBody>
          <a:bodyPr wrap="square">
            <a:spAutoFit/>
          </a:bodyPr>
          <a:lstStyle/>
          <a:p>
            <a:r>
              <a:rPr lang="ru-RU" sz="2400" b="1" dirty="0">
                <a:solidFill>
                  <a:srgbClr val="FFC000"/>
                </a:solidFill>
              </a:rPr>
              <a:t>При отсутствии </a:t>
            </a:r>
            <a:r>
              <a:rPr lang="ru-RU" sz="2400" b="1" dirty="0" err="1">
                <a:solidFill>
                  <a:srgbClr val="FFC000"/>
                </a:solidFill>
              </a:rPr>
              <a:t>световозвращателя</a:t>
            </a:r>
            <a:r>
              <a:rPr lang="ru-RU" sz="2400" b="1" dirty="0">
                <a:solidFill>
                  <a:srgbClr val="FFC000"/>
                </a:solidFill>
              </a:rPr>
              <a:t> вместо него можно воспользоваться листом белой бумаги. </a:t>
            </a:r>
            <a:endParaRPr lang="ru-RU" sz="2400" b="1" dirty="0" smtClean="0">
              <a:solidFill>
                <a:srgbClr val="FFC000"/>
              </a:solidFill>
            </a:endParaRPr>
          </a:p>
          <a:p>
            <a:r>
              <a:rPr lang="ru-RU" sz="2400" b="1" dirty="0" smtClean="0">
                <a:solidFill>
                  <a:srgbClr val="FFC000"/>
                </a:solidFill>
              </a:rPr>
              <a:t>Пронося </a:t>
            </a:r>
            <a:r>
              <a:rPr lang="ru-RU" sz="2400" b="1" dirty="0">
                <a:solidFill>
                  <a:srgbClr val="FFC000"/>
                </a:solidFill>
              </a:rPr>
              <a:t>лист на высоте 15-20 см над кромкой проезжей части, его попеременно поворачивают ребром или плоскостью к водителю-наблюдателю. При повороте ребром лист водителю-наблюдателю не виден, при повороте плоскостью - виден.</a:t>
            </a:r>
          </a:p>
          <a:p>
            <a:endParaRPr lang="ru-RU" sz="2400" b="1" dirty="0" smtClean="0">
              <a:solidFill>
                <a:srgbClr val="FFC000"/>
              </a:solidFill>
            </a:endParaRPr>
          </a:p>
          <a:p>
            <a:r>
              <a:rPr lang="ru-RU" sz="2400" b="1" dirty="0" smtClean="0">
                <a:solidFill>
                  <a:srgbClr val="FFC000"/>
                </a:solidFill>
              </a:rPr>
              <a:t>Ориентируясь </a:t>
            </a:r>
            <a:r>
              <a:rPr lang="ru-RU" sz="2400" b="1" dirty="0">
                <a:solidFill>
                  <a:srgbClr val="FFC000"/>
                </a:solidFill>
              </a:rPr>
              <a:t>на поворачиваемый таким образом лист, водитель-наблюдатель имеет возможность контролировать, местонахождение несущего его человека и дает команду о месте его остановки, то есть он останавливает его в месте, до которого просматриваются граница проезжей части и обочины.</a:t>
            </a:r>
          </a:p>
        </p:txBody>
      </p:sp>
    </p:spTree>
    <p:extLst>
      <p:ext uri="{BB962C8B-B14F-4D97-AF65-F5344CB8AC3E}">
        <p14:creationId xmlns:p14="http://schemas.microsoft.com/office/powerpoint/2010/main" val="2270152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08720"/>
            <a:ext cx="8208912" cy="3416320"/>
          </a:xfrm>
          <a:prstGeom prst="rect">
            <a:avLst/>
          </a:prstGeom>
        </p:spPr>
        <p:txBody>
          <a:bodyPr wrap="square">
            <a:spAutoFit/>
          </a:bodyPr>
          <a:lstStyle/>
          <a:p>
            <a:r>
              <a:rPr lang="ru-RU" sz="2400" b="1" dirty="0">
                <a:solidFill>
                  <a:srgbClr val="FFC000"/>
                </a:solidFill>
              </a:rPr>
              <a:t>При определении видимости необходимо обратить внимание на то, что при остановках транспортного средства двигатель его работает на холостых оборотах.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В </a:t>
            </a:r>
            <a:r>
              <a:rPr lang="ru-RU" sz="2400" b="1" dirty="0">
                <a:solidFill>
                  <a:srgbClr val="FFC000"/>
                </a:solidFill>
              </a:rPr>
              <a:t>случаях </a:t>
            </a:r>
            <a:r>
              <a:rPr lang="ru-RU" sz="2400" b="1" dirty="0" err="1">
                <a:solidFill>
                  <a:srgbClr val="FFC000"/>
                </a:solidFill>
              </a:rPr>
              <a:t>слабозаряженной</a:t>
            </a:r>
            <a:r>
              <a:rPr lang="ru-RU" sz="2400" b="1" dirty="0">
                <a:solidFill>
                  <a:srgbClr val="FFC000"/>
                </a:solidFill>
              </a:rPr>
              <a:t> аккумуляторной батареи интенсивность накала ламп будет снижаться. Поэтому обороты двигателя следует поддерживать в пределах, соответствующих его оборотам для скорости передвижения перед наездом.</a:t>
            </a:r>
          </a:p>
        </p:txBody>
      </p:sp>
    </p:spTree>
    <p:extLst>
      <p:ext uri="{BB962C8B-B14F-4D97-AF65-F5344CB8AC3E}">
        <p14:creationId xmlns:p14="http://schemas.microsoft.com/office/powerpoint/2010/main" val="33971108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764704"/>
            <a:ext cx="8352928" cy="4524315"/>
          </a:xfrm>
          <a:prstGeom prst="rect">
            <a:avLst/>
          </a:prstGeom>
        </p:spPr>
        <p:txBody>
          <a:bodyPr wrap="square">
            <a:spAutoFit/>
          </a:bodyPr>
          <a:lstStyle/>
          <a:p>
            <a:r>
              <a:rPr lang="ru-RU" sz="2400" b="1" dirty="0">
                <a:solidFill>
                  <a:srgbClr val="FFC000"/>
                </a:solidFill>
              </a:rPr>
              <a:t>Конкретная видимость препятствия определяется так: автомобиль отводится от препятствия на расстояние, с которого объект на дороге с места водителя не виден.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Далее </a:t>
            </a:r>
            <a:r>
              <a:rPr lang="ru-RU" sz="2400" b="1" dirty="0">
                <a:solidFill>
                  <a:srgbClr val="FFC000"/>
                </a:solidFill>
              </a:rPr>
              <a:t>на транспортном средстве включается свет фар, с которым оно двигалось перед происшествием и автомобиль на минимальной скорости (3-4 км/ч) приближается к препятствию.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Расстояние</a:t>
            </a:r>
            <a:r>
              <a:rPr lang="ru-RU" sz="2400" b="1" dirty="0">
                <a:solidFill>
                  <a:srgbClr val="FFC000"/>
                </a:solidFill>
              </a:rPr>
              <a:t>, с которого объект будет полностью виден, замеряется. Это расстояние составит конкретную видимость объекта на дороге. Как правило, общая видимость дороги и видимость конкретного препятствия не совпадают.</a:t>
            </a:r>
          </a:p>
        </p:txBody>
      </p:sp>
    </p:spTree>
    <p:extLst>
      <p:ext uri="{BB962C8B-B14F-4D97-AF65-F5344CB8AC3E}">
        <p14:creationId xmlns:p14="http://schemas.microsoft.com/office/powerpoint/2010/main" val="9455284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404664"/>
            <a:ext cx="4501553" cy="461665"/>
          </a:xfrm>
          <a:prstGeom prst="rect">
            <a:avLst/>
          </a:prstGeom>
        </p:spPr>
        <p:txBody>
          <a:bodyPr wrap="none">
            <a:spAutoFit/>
          </a:bodyPr>
          <a:lstStyle/>
          <a:p>
            <a:r>
              <a:rPr lang="ru-RU" sz="2400" b="1" dirty="0">
                <a:solidFill>
                  <a:srgbClr val="FFC000"/>
                </a:solidFill>
              </a:rPr>
              <a:t>Наезд на подвижное препятствие.</a:t>
            </a:r>
          </a:p>
        </p:txBody>
      </p:sp>
      <p:sp>
        <p:nvSpPr>
          <p:cNvPr id="3" name="Прямоугольник 2"/>
          <p:cNvSpPr/>
          <p:nvPr/>
        </p:nvSpPr>
        <p:spPr>
          <a:xfrm>
            <a:off x="467544" y="1484784"/>
            <a:ext cx="7992888" cy="2677656"/>
          </a:xfrm>
          <a:prstGeom prst="rect">
            <a:avLst/>
          </a:prstGeom>
        </p:spPr>
        <p:txBody>
          <a:bodyPr wrap="square">
            <a:spAutoFit/>
          </a:bodyPr>
          <a:lstStyle/>
          <a:p>
            <a:r>
              <a:rPr lang="ru-RU" sz="2400" b="1" dirty="0">
                <a:solidFill>
                  <a:srgbClr val="FFC000"/>
                </a:solidFill>
              </a:rPr>
              <a:t>Подготовительный этап.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Дополнительно </a:t>
            </a:r>
            <a:r>
              <a:rPr lang="ru-RU" sz="2400" b="1" dirty="0">
                <a:solidFill>
                  <a:srgbClr val="FFC000"/>
                </a:solidFill>
              </a:rPr>
              <a:t>к мероприятиям, указанным выше, исходя из сведений о пути и скорости подвижного объекта к месту наезда, а также о пути и скорости транспортного средства, совершившего наезд, определяются расстояния, проходимые ими за 1 секунду.</a:t>
            </a:r>
          </a:p>
        </p:txBody>
      </p:sp>
    </p:spTree>
    <p:extLst>
      <p:ext uri="{BB962C8B-B14F-4D97-AF65-F5344CB8AC3E}">
        <p14:creationId xmlns:p14="http://schemas.microsoft.com/office/powerpoint/2010/main" val="5369145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280920" cy="5262979"/>
          </a:xfrm>
          <a:prstGeom prst="rect">
            <a:avLst/>
          </a:prstGeom>
        </p:spPr>
        <p:txBody>
          <a:bodyPr wrap="square">
            <a:spAutoFit/>
          </a:bodyPr>
          <a:lstStyle/>
          <a:p>
            <a:r>
              <a:rPr lang="ru-RU" sz="2400" b="1" dirty="0">
                <a:solidFill>
                  <a:srgbClr val="FFC000"/>
                </a:solidFill>
              </a:rPr>
              <a:t>Для транспортного средства его скорость в км/час делят на постоянный делитель 3,6. Например, 40 км/ч : 3,6 = 11.1 м/с; 60 км/ч : 3,6 = 16,6 м/с и т.п. Путь, проходимый за одну секунду подвижным препятствием (человек, гужевая повозка, велосипедист и т.п.), как правило, определяют экспериментально, моделируя его темп движения, который корректируется очевидцами происшествия (включая водителя транспортного средства), и, определяя время прохождения им участка определенной длины с помощью </a:t>
            </a:r>
            <a:r>
              <a:rPr lang="ru-RU" sz="2400" b="1" dirty="0" smtClean="0">
                <a:solidFill>
                  <a:srgbClr val="FFC000"/>
                </a:solidFill>
              </a:rPr>
              <a:t>секундомера. </a:t>
            </a:r>
            <a:r>
              <a:rPr lang="ru-RU" sz="2400" b="1" dirty="0">
                <a:solidFill>
                  <a:srgbClr val="FFC000"/>
                </a:solidFill>
              </a:rPr>
              <a:t>Разделив длину участка в метрах на время его прохождения в секундах, получим путь, проходимый за одну секунду. Например, гужевая повозка преодолевала участок 10 м за 7,4 с (время засекалось по прохождению границ участка задними колесами повозки). Разделив 10 м на 7.4 с, получим 1.35 м/с.</a:t>
            </a:r>
          </a:p>
        </p:txBody>
      </p:sp>
    </p:spTree>
    <p:extLst>
      <p:ext uri="{BB962C8B-B14F-4D97-AF65-F5344CB8AC3E}">
        <p14:creationId xmlns:p14="http://schemas.microsoft.com/office/powerpoint/2010/main" val="14669709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424936" cy="1569660"/>
          </a:xfrm>
          <a:prstGeom prst="rect">
            <a:avLst/>
          </a:prstGeom>
        </p:spPr>
        <p:txBody>
          <a:bodyPr wrap="square">
            <a:spAutoFit/>
          </a:bodyPr>
          <a:lstStyle/>
          <a:p>
            <a:r>
              <a:rPr lang="ru-RU" sz="2400" b="1" dirty="0">
                <a:solidFill>
                  <a:srgbClr val="FFC000"/>
                </a:solidFill>
              </a:rPr>
              <a:t>Далее от места наезда в направлении, противоположном направлению движения транспортного средства, и по пути его движения отмечают участки, равные расстоянию, проходимому транспортным </a:t>
            </a:r>
            <a:r>
              <a:rPr lang="ru-RU" sz="2400" b="1" dirty="0" smtClean="0">
                <a:solidFill>
                  <a:srgbClr val="FFC000"/>
                </a:solidFill>
              </a:rPr>
              <a:t>средством </a:t>
            </a:r>
            <a:r>
              <a:rPr lang="ru-RU" sz="2400" b="1" dirty="0">
                <a:solidFill>
                  <a:srgbClr val="FFC000"/>
                </a:solidFill>
              </a:rPr>
              <a:t>за 1 секунду </a:t>
            </a:r>
            <a:r>
              <a:rPr lang="ru-RU" sz="2400" b="1" dirty="0" smtClean="0">
                <a:solidFill>
                  <a:srgbClr val="FFC000"/>
                </a:solidFill>
              </a:rPr>
              <a:t> (</a:t>
            </a:r>
            <a:r>
              <a:rPr lang="ru-RU" sz="2400" b="1" dirty="0" err="1" smtClean="0">
                <a:solidFill>
                  <a:srgbClr val="FFC000"/>
                </a:solidFill>
              </a:rPr>
              <a:t>отм</a:t>
            </a:r>
            <a:r>
              <a:rPr lang="ru-RU" sz="2400" b="1" dirty="0" smtClean="0">
                <a:solidFill>
                  <a:srgbClr val="FFC000"/>
                </a:solidFill>
              </a:rPr>
              <a:t>. а)</a:t>
            </a:r>
            <a:endParaRPr lang="ru-RU" sz="2400" b="1" dirty="0">
              <a:solidFill>
                <a:srgbClr val="FFC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30" y="1988840"/>
            <a:ext cx="834921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67544" y="6009421"/>
            <a:ext cx="8198078" cy="646331"/>
          </a:xfrm>
          <a:prstGeom prst="rect">
            <a:avLst/>
          </a:prstGeom>
        </p:spPr>
        <p:txBody>
          <a:bodyPr wrap="none">
            <a:spAutoFit/>
          </a:bodyPr>
          <a:lstStyle/>
          <a:p>
            <a:pPr algn="ctr"/>
            <a:r>
              <a:rPr lang="ru-RU" b="1" dirty="0" smtClean="0">
                <a:solidFill>
                  <a:srgbClr val="FFC000"/>
                </a:solidFill>
              </a:rPr>
              <a:t>Разметка для проведения следственного эксперимента по определению видимости</a:t>
            </a:r>
          </a:p>
          <a:p>
            <a:pPr algn="ctr"/>
            <a:r>
              <a:rPr lang="ru-RU" b="1" dirty="0" smtClean="0">
                <a:solidFill>
                  <a:srgbClr val="FFC000"/>
                </a:solidFill>
              </a:rPr>
              <a:t>попутно движущегося препятствия</a:t>
            </a:r>
            <a:endParaRPr lang="ru-RU" b="1" dirty="0">
              <a:solidFill>
                <a:srgbClr val="FFC000"/>
              </a:solidFill>
            </a:endParaRPr>
          </a:p>
        </p:txBody>
      </p:sp>
    </p:spTree>
    <p:extLst>
      <p:ext uri="{BB962C8B-B14F-4D97-AF65-F5344CB8AC3E}">
        <p14:creationId xmlns:p14="http://schemas.microsoft.com/office/powerpoint/2010/main" val="27306735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496944" cy="1631216"/>
          </a:xfrm>
          <a:prstGeom prst="rect">
            <a:avLst/>
          </a:prstGeom>
        </p:spPr>
        <p:txBody>
          <a:bodyPr wrap="square">
            <a:spAutoFit/>
          </a:bodyPr>
          <a:lstStyle/>
          <a:p>
            <a:r>
              <a:rPr lang="ru-RU" sz="2000" b="1" dirty="0">
                <a:solidFill>
                  <a:srgbClr val="FFC000"/>
                </a:solidFill>
              </a:rPr>
              <a:t>Достаточное число таких участков, как показала практика, - 5 (в некоторых случаях их может- быть больше). От места же наезда в направлении, противоположном направлению движения объекта, на который был совершен наезд, и по пути его движения размечают так же 5участков, длина каждого из которых равна расстоянию, проходимому объектом за 1 секунду </a:t>
            </a:r>
            <a:r>
              <a:rPr lang="ru-RU" sz="2000" b="1" dirty="0" smtClean="0">
                <a:solidFill>
                  <a:srgbClr val="FFC000"/>
                </a:solidFill>
              </a:rPr>
              <a:t>(</a:t>
            </a:r>
            <a:r>
              <a:rPr lang="ru-RU" sz="2000" b="1" dirty="0" err="1" smtClean="0">
                <a:solidFill>
                  <a:srgbClr val="FFC000"/>
                </a:solidFill>
              </a:rPr>
              <a:t>отм</a:t>
            </a:r>
            <a:r>
              <a:rPr lang="ru-RU" sz="2000" b="1" dirty="0" smtClean="0">
                <a:solidFill>
                  <a:srgbClr val="FFC000"/>
                </a:solidFill>
              </a:rPr>
              <a:t>. в) </a:t>
            </a:r>
            <a:endParaRPr lang="ru-RU" sz="2000" b="1" dirty="0">
              <a:solidFill>
                <a:srgbClr val="FFC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577" y="2213143"/>
            <a:ext cx="7336714" cy="335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5661248"/>
            <a:ext cx="8424936" cy="646331"/>
          </a:xfrm>
          <a:prstGeom prst="rect">
            <a:avLst/>
          </a:prstGeom>
        </p:spPr>
        <p:txBody>
          <a:bodyPr wrap="square">
            <a:spAutoFit/>
          </a:bodyPr>
          <a:lstStyle/>
          <a:p>
            <a:r>
              <a:rPr lang="ru-RU" b="1" dirty="0">
                <a:solidFill>
                  <a:srgbClr val="FFC000"/>
                </a:solidFill>
              </a:rPr>
              <a:t>Разметка для проведения следственного эксперимента по определению видимости</a:t>
            </a:r>
          </a:p>
          <a:p>
            <a:r>
              <a:rPr lang="ru-RU" b="1" dirty="0">
                <a:solidFill>
                  <a:srgbClr val="FFC000"/>
                </a:solidFill>
              </a:rPr>
              <a:t>попутно движущегося препятствия</a:t>
            </a:r>
          </a:p>
        </p:txBody>
      </p:sp>
    </p:spTree>
    <p:extLst>
      <p:ext uri="{BB962C8B-B14F-4D97-AF65-F5344CB8AC3E}">
        <p14:creationId xmlns:p14="http://schemas.microsoft.com/office/powerpoint/2010/main" val="34260887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2"/>
            <a:ext cx="7632848" cy="3416320"/>
          </a:xfrm>
          <a:prstGeom prst="rect">
            <a:avLst/>
          </a:prstGeom>
        </p:spPr>
        <p:txBody>
          <a:bodyPr wrap="square">
            <a:spAutoFit/>
          </a:bodyPr>
          <a:lstStyle/>
          <a:p>
            <a:r>
              <a:rPr lang="ru-RU" sz="2400" b="1" dirty="0">
                <a:solidFill>
                  <a:srgbClr val="FFC000"/>
                </a:solidFill>
              </a:rPr>
              <a:t>Ход эксперимента. </a:t>
            </a:r>
            <a:endParaRPr lang="ru-RU" sz="2400" b="1" dirty="0" smtClean="0">
              <a:solidFill>
                <a:srgbClr val="FFC000"/>
              </a:solidFill>
            </a:endParaRPr>
          </a:p>
          <a:p>
            <a:endParaRPr lang="ru-RU" sz="2400" b="1" dirty="0" smtClean="0">
              <a:solidFill>
                <a:srgbClr val="FFC000"/>
              </a:solidFill>
            </a:endParaRPr>
          </a:p>
          <a:p>
            <a:r>
              <a:rPr lang="ru-RU" sz="2400" b="1" dirty="0" smtClean="0">
                <a:solidFill>
                  <a:srgbClr val="FFC000"/>
                </a:solidFill>
              </a:rPr>
              <a:t>Транспортное </a:t>
            </a:r>
            <a:r>
              <a:rPr lang="ru-RU" sz="2400" b="1" dirty="0">
                <a:solidFill>
                  <a:srgbClr val="FFC000"/>
                </a:solidFill>
              </a:rPr>
              <a:t>средство и объект размещаются в началах участков N 5. При этом транспортное средство устанавливается передней частью на границе участка (обычно наезд совершается передней частью), а подвижное препятствие - на границе своего 5-го участка устанавливается на уровне первоначального контакта с ним при наезде. </a:t>
            </a:r>
          </a:p>
        </p:txBody>
      </p:sp>
    </p:spTree>
    <p:extLst>
      <p:ext uri="{BB962C8B-B14F-4D97-AF65-F5344CB8AC3E}">
        <p14:creationId xmlns:p14="http://schemas.microsoft.com/office/powerpoint/2010/main" val="4886582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64704"/>
            <a:ext cx="8280920" cy="4524315"/>
          </a:xfrm>
          <a:prstGeom prst="rect">
            <a:avLst/>
          </a:prstGeom>
        </p:spPr>
        <p:txBody>
          <a:bodyPr wrap="square">
            <a:spAutoFit/>
          </a:bodyPr>
          <a:lstStyle/>
          <a:p>
            <a:r>
              <a:rPr lang="ru-RU" sz="2400" b="1" dirty="0">
                <a:solidFill>
                  <a:srgbClr val="FFC000"/>
                </a:solidFill>
              </a:rPr>
              <a:t>Например.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При </a:t>
            </a:r>
            <a:r>
              <a:rPr lang="ru-RU" sz="2400" b="1" dirty="0">
                <a:solidFill>
                  <a:srgbClr val="FFC000"/>
                </a:solidFill>
              </a:rPr>
              <a:t>наезде на попутную гужевую повозку начало 5-го участка совпадать с задней частью повозки (место первоначального контакта), а при наезде на встречную гужевую повозку - на уровне начала 5-находиться голова лошади.  Эти же обстоятельства учитывают при наезде на другие объекты, значительные по длине (велосипедист, люди с тележками и т.п.). При наезде на пешеходов манекен либо демонстратор устанавливаются на границе 5-го участка.</a:t>
            </a:r>
          </a:p>
          <a:p>
            <a:r>
              <a:rPr lang="ru-RU" sz="2400" b="1" dirty="0">
                <a:solidFill>
                  <a:srgbClr val="FFC000"/>
                </a:solidFill>
              </a:rPr>
              <a:t>С этого положения определяются общая видимость и конкретная видимость.</a:t>
            </a:r>
          </a:p>
        </p:txBody>
      </p:sp>
    </p:spTree>
    <p:extLst>
      <p:ext uri="{BB962C8B-B14F-4D97-AF65-F5344CB8AC3E}">
        <p14:creationId xmlns:p14="http://schemas.microsoft.com/office/powerpoint/2010/main" val="38618873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719" y="836712"/>
            <a:ext cx="8208912" cy="4524315"/>
          </a:xfrm>
          <a:prstGeom prst="rect">
            <a:avLst/>
          </a:prstGeom>
        </p:spPr>
        <p:txBody>
          <a:bodyPr wrap="square">
            <a:spAutoFit/>
          </a:bodyPr>
          <a:lstStyle/>
          <a:p>
            <a:r>
              <a:rPr lang="ru-RU" sz="2400" b="1" dirty="0">
                <a:solidFill>
                  <a:srgbClr val="FFC000"/>
                </a:solidFill>
              </a:rPr>
              <a:t>Далее транспортное средство и препятствие перемещаются на границы участков N 4. Общая видимость в этом случае определяется при необходимости, если она изменяется вследствие изменения дорожных условий, например, переход от подъема к спуску, изменение радиуса закругления дороги, состояния дорожного покрытия и т.п. На прямых и ровных участках дороги общая видимость в рассматриваемом случае, как правило, меняется незначительно.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Последовательно </a:t>
            </a:r>
            <a:r>
              <a:rPr lang="ru-RU" sz="2400" b="1" dirty="0">
                <a:solidFill>
                  <a:srgbClr val="FFC000"/>
                </a:solidFill>
              </a:rPr>
              <a:t>перемещая транспортное средство и препятствие на границы участков 3, 2 и 1, определяют расстояние конкретной видимости.</a:t>
            </a:r>
          </a:p>
        </p:txBody>
      </p:sp>
    </p:spTree>
    <p:extLst>
      <p:ext uri="{BB962C8B-B14F-4D97-AF65-F5344CB8AC3E}">
        <p14:creationId xmlns:p14="http://schemas.microsoft.com/office/powerpoint/2010/main" val="2417715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280920" cy="2677656"/>
          </a:xfrm>
          <a:prstGeom prst="rect">
            <a:avLst/>
          </a:prstGeom>
        </p:spPr>
        <p:txBody>
          <a:bodyPr wrap="square">
            <a:spAutoFit/>
          </a:bodyPr>
          <a:lstStyle/>
          <a:p>
            <a:r>
              <a:rPr lang="ru-RU" sz="2400" b="1" dirty="0" smtClean="0">
                <a:solidFill>
                  <a:srgbClr val="FFC000"/>
                </a:solidFill>
              </a:rPr>
              <a:t>е) величина поперечного наклона дороги от центра при опрокидывании транспортных средств (ТС). Этот показатель можно запросить в дорожной организации. Если местом происшествия является внутрихозяйственная дорога, на которую нет документов в проектной организации, то продольный наклон дороги может быть определен следующим образом. </a:t>
            </a:r>
            <a:endParaRPr lang="ru-RU" sz="2400" b="1" dirty="0">
              <a:solidFill>
                <a:srgbClr val="FFC000"/>
              </a:solidFill>
            </a:endParaRPr>
          </a:p>
        </p:txBody>
      </p:sp>
      <p:sp>
        <p:nvSpPr>
          <p:cNvPr id="3" name="Прямоугольник 2"/>
          <p:cNvSpPr/>
          <p:nvPr/>
        </p:nvSpPr>
        <p:spPr>
          <a:xfrm>
            <a:off x="430955" y="3356992"/>
            <a:ext cx="8280920" cy="2308324"/>
          </a:xfrm>
          <a:prstGeom prst="rect">
            <a:avLst/>
          </a:prstGeom>
        </p:spPr>
        <p:txBody>
          <a:bodyPr wrap="square">
            <a:spAutoFit/>
          </a:bodyPr>
          <a:lstStyle/>
          <a:p>
            <a:r>
              <a:rPr lang="ru-RU" sz="2400" b="1" dirty="0" smtClean="0">
                <a:solidFill>
                  <a:srgbClr val="FFC000"/>
                </a:solidFill>
              </a:rPr>
              <a:t>Углы наклонов дороги, определенные “на глаз” и представляемые следователем в постановлении равными 10-15о в большинстве случаев являются нереальными и требуют последующего уточнения. Максимально допустимые углы подъемов и спусков, применяемые при проектировании дорог, составляют 3-5о (максимум 7о).;</a:t>
            </a:r>
            <a:endParaRPr lang="ru-RU" sz="2400" b="1" dirty="0">
              <a:solidFill>
                <a:srgbClr val="FFC000"/>
              </a:solidFill>
            </a:endParaRPr>
          </a:p>
        </p:txBody>
      </p:sp>
    </p:spTree>
    <p:extLst>
      <p:ext uri="{BB962C8B-B14F-4D97-AF65-F5344CB8AC3E}">
        <p14:creationId xmlns:p14="http://schemas.microsoft.com/office/powerpoint/2010/main" val="23861473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7241" y="476672"/>
            <a:ext cx="8208912" cy="3416320"/>
          </a:xfrm>
          <a:prstGeom prst="rect">
            <a:avLst/>
          </a:prstGeom>
        </p:spPr>
        <p:txBody>
          <a:bodyPr wrap="square">
            <a:spAutoFit/>
          </a:bodyPr>
          <a:lstStyle/>
          <a:p>
            <a:r>
              <a:rPr lang="ru-RU" sz="2400" b="1" dirty="0">
                <a:solidFill>
                  <a:srgbClr val="FFC000"/>
                </a:solidFill>
              </a:rPr>
              <a:t>Если возможность обнаружить признаки препятствия появляется при нахождении транспортного средства между различными   границами, например, между линиями N 2 и N 3, то следует разбить данный участок на две части, что будет соответствовать пути за 0,5 с, либо на четыре части, что будет соответствовать пути за 0,25 с, и последующие перемещения транспортного средства и препятствия производить не на полный участок, а на соответствующие его части для более точного определения расстояний конкретной видимости.</a:t>
            </a:r>
          </a:p>
        </p:txBody>
      </p:sp>
    </p:spTree>
    <p:extLst>
      <p:ext uri="{BB962C8B-B14F-4D97-AF65-F5344CB8AC3E}">
        <p14:creationId xmlns:p14="http://schemas.microsoft.com/office/powerpoint/2010/main" val="5396332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136904" cy="1200329"/>
          </a:xfrm>
          <a:prstGeom prst="rect">
            <a:avLst/>
          </a:prstGeom>
        </p:spPr>
        <p:txBody>
          <a:bodyPr wrap="square">
            <a:spAutoFit/>
          </a:bodyPr>
          <a:lstStyle/>
          <a:p>
            <a:pPr algn="ctr"/>
            <a:r>
              <a:rPr lang="ru-RU" sz="2400" b="1" dirty="0">
                <a:solidFill>
                  <a:srgbClr val="FFC000"/>
                </a:solidFill>
              </a:rPr>
              <a:t>ЭКСПЕРИМЕНТ ПО ОПРЕДЕЛЕНИЮ ОБЩЕЙ ВИДИМОСТИ</a:t>
            </a:r>
          </a:p>
          <a:p>
            <a:pPr algn="ctr"/>
            <a:r>
              <a:rPr lang="ru-RU" sz="2400" b="1" dirty="0">
                <a:solidFill>
                  <a:srgbClr val="FFC000"/>
                </a:solidFill>
              </a:rPr>
              <a:t>И КОНКРЕТНОЙ ВИДИМОСТИ ПРИ НАЛИЧИИ СВЕТА ФАР</a:t>
            </a:r>
          </a:p>
          <a:p>
            <a:pPr algn="ctr"/>
            <a:r>
              <a:rPr lang="ru-RU" sz="2400" b="1" dirty="0">
                <a:solidFill>
                  <a:srgbClr val="FFC000"/>
                </a:solidFill>
              </a:rPr>
              <a:t>ВСТРЕЧНОГО ТРАНСПОРТНОГО СРЕДСТВА</a:t>
            </a:r>
          </a:p>
        </p:txBody>
      </p:sp>
      <p:sp>
        <p:nvSpPr>
          <p:cNvPr id="3" name="Прямоугольник 2"/>
          <p:cNvSpPr/>
          <p:nvPr/>
        </p:nvSpPr>
        <p:spPr>
          <a:xfrm>
            <a:off x="395536" y="1628800"/>
            <a:ext cx="8280920" cy="1200329"/>
          </a:xfrm>
          <a:prstGeom prst="rect">
            <a:avLst/>
          </a:prstGeom>
        </p:spPr>
        <p:txBody>
          <a:bodyPr wrap="square">
            <a:spAutoFit/>
          </a:bodyPr>
          <a:lstStyle/>
          <a:p>
            <a:r>
              <a:rPr lang="ru-RU" sz="2400" b="1" dirty="0">
                <a:solidFill>
                  <a:srgbClr val="FFC000"/>
                </a:solidFill>
              </a:rPr>
              <a:t>Подготовительный этап помимо мероприятий, </a:t>
            </a:r>
            <a:r>
              <a:rPr lang="ru-RU" sz="2400" b="1" dirty="0" smtClean="0">
                <a:solidFill>
                  <a:srgbClr val="FFC000"/>
                </a:solidFill>
              </a:rPr>
              <a:t>рассмотренных нами ранее, </a:t>
            </a:r>
            <a:r>
              <a:rPr lang="ru-RU" sz="2400" b="1" dirty="0">
                <a:solidFill>
                  <a:srgbClr val="FFC000"/>
                </a:solidFill>
              </a:rPr>
              <a:t>включает установление ряда дополнительных данных.</a:t>
            </a:r>
          </a:p>
        </p:txBody>
      </p:sp>
      <p:sp>
        <p:nvSpPr>
          <p:cNvPr id="4" name="Прямоугольник 3"/>
          <p:cNvSpPr/>
          <p:nvPr/>
        </p:nvSpPr>
        <p:spPr>
          <a:xfrm>
            <a:off x="495609" y="2924944"/>
            <a:ext cx="8208912" cy="2677656"/>
          </a:xfrm>
          <a:prstGeom prst="rect">
            <a:avLst/>
          </a:prstGeom>
        </p:spPr>
        <p:txBody>
          <a:bodyPr wrap="square">
            <a:spAutoFit/>
          </a:bodyPr>
          <a:lstStyle/>
          <a:p>
            <a:r>
              <a:rPr lang="ru-RU" sz="2400" b="1" dirty="0">
                <a:solidFill>
                  <a:srgbClr val="FFC000"/>
                </a:solidFill>
              </a:rPr>
              <a:t>По встречному транспорту:</a:t>
            </a:r>
          </a:p>
          <a:p>
            <a:r>
              <a:rPr lang="ru-RU" sz="2400" b="1" dirty="0">
                <a:solidFill>
                  <a:srgbClr val="FFC000"/>
                </a:solidFill>
              </a:rPr>
              <a:t>- тип транспортного средства (автомобиль легковой, грузовой, трактор, мотоцикл и т.п.);</a:t>
            </a:r>
          </a:p>
          <a:p>
            <a:r>
              <a:rPr lang="ru-RU" sz="2400" b="1" dirty="0">
                <a:solidFill>
                  <a:srgbClr val="FFC000"/>
                </a:solidFill>
              </a:rPr>
              <a:t>- скорость движения;</a:t>
            </a:r>
          </a:p>
          <a:p>
            <a:r>
              <a:rPr lang="ru-RU" sz="2400" b="1" dirty="0">
                <a:solidFill>
                  <a:srgbClr val="FFC000"/>
                </a:solidFill>
              </a:rPr>
              <a:t>- полоса движения;</a:t>
            </a:r>
          </a:p>
          <a:p>
            <a:r>
              <a:rPr lang="ru-RU" sz="2400" b="1" dirty="0">
                <a:solidFill>
                  <a:srgbClr val="FFC000"/>
                </a:solidFill>
              </a:rPr>
              <a:t>- характеристика включенного света (дальний, ближний, подфарники, прожектор и т.д.).</a:t>
            </a:r>
          </a:p>
        </p:txBody>
      </p:sp>
    </p:spTree>
    <p:extLst>
      <p:ext uri="{BB962C8B-B14F-4D97-AF65-F5344CB8AC3E}">
        <p14:creationId xmlns:p14="http://schemas.microsoft.com/office/powerpoint/2010/main" val="23498711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258889"/>
            <a:ext cx="8208912" cy="1200329"/>
          </a:xfrm>
          <a:prstGeom prst="rect">
            <a:avLst/>
          </a:prstGeom>
        </p:spPr>
        <p:txBody>
          <a:bodyPr wrap="square">
            <a:spAutoFit/>
          </a:bodyPr>
          <a:lstStyle/>
          <a:p>
            <a:r>
              <a:rPr lang="ru-RU" sz="2400" b="1" dirty="0">
                <a:solidFill>
                  <a:srgbClr val="FFC000"/>
                </a:solidFill>
              </a:rPr>
              <a:t>Если встречных транспортных средств было несколько, то сведения по вышеизложенному перечню нужно иметь о каждом из них, а также определить дистанцию между ними.</a:t>
            </a:r>
          </a:p>
        </p:txBody>
      </p:sp>
    </p:spTree>
    <p:extLst>
      <p:ext uri="{BB962C8B-B14F-4D97-AF65-F5344CB8AC3E}">
        <p14:creationId xmlns:p14="http://schemas.microsoft.com/office/powerpoint/2010/main" val="42570276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700808"/>
            <a:ext cx="7992888" cy="2308324"/>
          </a:xfrm>
          <a:prstGeom prst="rect">
            <a:avLst/>
          </a:prstGeom>
        </p:spPr>
        <p:txBody>
          <a:bodyPr wrap="square">
            <a:spAutoFit/>
          </a:bodyPr>
          <a:lstStyle/>
          <a:p>
            <a:r>
              <a:rPr lang="ru-RU" sz="2400" b="1" dirty="0">
                <a:solidFill>
                  <a:srgbClr val="FFC000"/>
                </a:solidFill>
              </a:rPr>
              <a:t>По транспортному средству, совершившему наезд:</a:t>
            </a:r>
          </a:p>
          <a:p>
            <a:r>
              <a:rPr lang="ru-RU" sz="2400" b="1" dirty="0">
                <a:solidFill>
                  <a:srgbClr val="FFC000"/>
                </a:solidFill>
              </a:rPr>
              <a:t>- скорость движения;</a:t>
            </a:r>
          </a:p>
          <a:p>
            <a:r>
              <a:rPr lang="ru-RU" sz="2400" b="1" dirty="0">
                <a:solidFill>
                  <a:srgbClr val="FFC000"/>
                </a:solidFill>
              </a:rPr>
              <a:t>- характеристика включенного света;</a:t>
            </a:r>
          </a:p>
          <a:p>
            <a:r>
              <a:rPr lang="ru-RU" sz="2400" b="1" dirty="0">
                <a:solidFill>
                  <a:srgbClr val="FFC000"/>
                </a:solidFill>
              </a:rPr>
              <a:t>- полоса движения;</a:t>
            </a:r>
          </a:p>
          <a:p>
            <a:r>
              <a:rPr lang="ru-RU" sz="2400" b="1" dirty="0">
                <a:solidFill>
                  <a:srgbClr val="FFC000"/>
                </a:solidFill>
              </a:rPr>
              <a:t>- место наезда:</a:t>
            </a:r>
          </a:p>
          <a:p>
            <a:r>
              <a:rPr lang="ru-RU" sz="2400" b="1" dirty="0">
                <a:solidFill>
                  <a:srgbClr val="FFC000"/>
                </a:solidFill>
              </a:rPr>
              <a:t>- место разъезда со встречным транспортным средством.</a:t>
            </a:r>
          </a:p>
        </p:txBody>
      </p:sp>
    </p:spTree>
    <p:extLst>
      <p:ext uri="{BB962C8B-B14F-4D97-AF65-F5344CB8AC3E}">
        <p14:creationId xmlns:p14="http://schemas.microsoft.com/office/powerpoint/2010/main" val="26682757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428" y="1252587"/>
            <a:ext cx="7992888" cy="2308324"/>
          </a:xfrm>
          <a:prstGeom prst="rect">
            <a:avLst/>
          </a:prstGeom>
        </p:spPr>
        <p:txBody>
          <a:bodyPr wrap="square">
            <a:spAutoFit/>
          </a:bodyPr>
          <a:lstStyle/>
          <a:p>
            <a:r>
              <a:rPr lang="ru-RU" sz="2400" b="1" dirty="0">
                <a:solidFill>
                  <a:srgbClr val="FFC000"/>
                </a:solidFill>
              </a:rPr>
              <a:t>На участке проведения эксперимента, предварительно огражденном постами </a:t>
            </a:r>
            <a:r>
              <a:rPr lang="ru-RU" sz="2400" b="1" dirty="0" smtClean="0">
                <a:solidFill>
                  <a:srgbClr val="FFC000"/>
                </a:solidFill>
              </a:rPr>
              <a:t>работников ГИБДД, </a:t>
            </a:r>
            <a:r>
              <a:rPr lang="ru-RU" sz="2400" b="1" dirty="0">
                <a:solidFill>
                  <a:srgbClr val="FFC000"/>
                </a:solidFill>
              </a:rPr>
              <a:t>в месте наезда устанавливается неподвижное препятствие. Линией или вешками отмечается место разъезда (место, где передние части разъезжающихся автомобилей находились на одной линии).</a:t>
            </a:r>
          </a:p>
        </p:txBody>
      </p:sp>
    </p:spTree>
    <p:extLst>
      <p:ext uri="{BB962C8B-B14F-4D97-AF65-F5344CB8AC3E}">
        <p14:creationId xmlns:p14="http://schemas.microsoft.com/office/powerpoint/2010/main" val="3872841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1824" y="2420888"/>
            <a:ext cx="8424936" cy="1569660"/>
          </a:xfrm>
          <a:prstGeom prst="rect">
            <a:avLst/>
          </a:prstGeom>
        </p:spPr>
        <p:txBody>
          <a:bodyPr wrap="square">
            <a:spAutoFit/>
          </a:bodyPr>
          <a:lstStyle/>
          <a:p>
            <a:r>
              <a:rPr lang="ru-RU" sz="2400" b="1" dirty="0">
                <a:solidFill>
                  <a:srgbClr val="FFC000"/>
                </a:solidFill>
              </a:rPr>
              <a:t>Исходя из скоростей движения транспортных средств, встречного V2 (например, 60 км/ч) и совершившего наезд V1 </a:t>
            </a:r>
            <a:endParaRPr lang="ru-RU" sz="2400" b="1" dirty="0" smtClean="0">
              <a:solidFill>
                <a:srgbClr val="FFC000"/>
              </a:solidFill>
            </a:endParaRPr>
          </a:p>
          <a:p>
            <a:r>
              <a:rPr lang="ru-RU" sz="2400" b="1" dirty="0" smtClean="0">
                <a:solidFill>
                  <a:srgbClr val="FFC000"/>
                </a:solidFill>
              </a:rPr>
              <a:t>(например</a:t>
            </a:r>
            <a:r>
              <a:rPr lang="ru-RU" sz="2400" b="1" dirty="0">
                <a:solidFill>
                  <a:srgbClr val="FFC000"/>
                </a:solidFill>
              </a:rPr>
              <a:t>. 40 км/ч). определяют путь, проходимый ими в одну секунду: 60 км/ч - 16,67 м/с: 40 км/ч -11,11 м/с </a:t>
            </a:r>
          </a:p>
        </p:txBody>
      </p:sp>
    </p:spTree>
    <p:extLst>
      <p:ext uri="{BB962C8B-B14F-4D97-AF65-F5344CB8AC3E}">
        <p14:creationId xmlns:p14="http://schemas.microsoft.com/office/powerpoint/2010/main" val="37024873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352928" cy="1569660"/>
          </a:xfrm>
          <a:prstGeom prst="rect">
            <a:avLst/>
          </a:prstGeom>
        </p:spPr>
        <p:txBody>
          <a:bodyPr wrap="square">
            <a:spAutoFit/>
          </a:bodyPr>
          <a:lstStyle/>
          <a:p>
            <a:r>
              <a:rPr lang="ru-RU" sz="2400" b="1" dirty="0">
                <a:solidFill>
                  <a:srgbClr val="FFC000"/>
                </a:solidFill>
              </a:rPr>
              <a:t>Разметку участков пути в одну секунду для транспортного средства, совершившего наезд </a:t>
            </a:r>
            <a:r>
              <a:rPr lang="ru-RU" sz="2400" b="1" dirty="0" smtClean="0">
                <a:solidFill>
                  <a:srgbClr val="FFC000"/>
                </a:solidFill>
              </a:rPr>
              <a:t>(</a:t>
            </a:r>
            <a:r>
              <a:rPr lang="ru-RU" sz="2400" b="1" dirty="0" err="1" smtClean="0">
                <a:solidFill>
                  <a:srgbClr val="FFC000"/>
                </a:solidFill>
              </a:rPr>
              <a:t>отм</a:t>
            </a:r>
            <a:r>
              <a:rPr lang="ru-RU" sz="2400" b="1" dirty="0" smtClean="0">
                <a:solidFill>
                  <a:srgbClr val="FFC000"/>
                </a:solidFill>
              </a:rPr>
              <a:t>. а), </a:t>
            </a:r>
            <a:r>
              <a:rPr lang="ru-RU" sz="2400" b="1" dirty="0">
                <a:solidFill>
                  <a:srgbClr val="FFC000"/>
                </a:solidFill>
              </a:rPr>
              <a:t>производят от места наезда в направлении </a:t>
            </a:r>
            <a:r>
              <a:rPr lang="ru-RU" sz="2400" b="1" dirty="0" smtClean="0">
                <a:solidFill>
                  <a:srgbClr val="FFC000"/>
                </a:solidFill>
              </a:rPr>
              <a:t>противоположном </a:t>
            </a:r>
            <a:r>
              <a:rPr lang="ru-RU" sz="2400" b="1" dirty="0">
                <a:solidFill>
                  <a:srgbClr val="FFC000"/>
                </a:solidFill>
              </a:rPr>
              <a:t>направлению его </a:t>
            </a:r>
            <a:r>
              <a:rPr lang="ru-RU" sz="2400" b="1" dirty="0" smtClean="0">
                <a:solidFill>
                  <a:srgbClr val="FFC000"/>
                </a:solidFill>
              </a:rPr>
              <a:t>движения.</a:t>
            </a:r>
            <a:endParaRPr lang="ru-RU" sz="2400" b="1" dirty="0">
              <a:solidFill>
                <a:srgbClr val="FFC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26864"/>
            <a:ext cx="828092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14276" y="5891072"/>
            <a:ext cx="8198078" cy="646331"/>
          </a:xfrm>
          <a:prstGeom prst="rect">
            <a:avLst/>
          </a:prstGeom>
        </p:spPr>
        <p:txBody>
          <a:bodyPr wrap="none">
            <a:spAutoFit/>
          </a:bodyPr>
          <a:lstStyle/>
          <a:p>
            <a:pPr algn="ctr"/>
            <a:r>
              <a:rPr lang="ru-RU" b="1" dirty="0" smtClean="0">
                <a:solidFill>
                  <a:srgbClr val="FFC000"/>
                </a:solidFill>
              </a:rPr>
              <a:t>Разметка для проведения следственного эксперимента по определению видимости</a:t>
            </a:r>
          </a:p>
          <a:p>
            <a:pPr algn="ctr"/>
            <a:r>
              <a:rPr lang="ru-RU" b="1" dirty="0" smtClean="0">
                <a:solidFill>
                  <a:srgbClr val="FFC000"/>
                </a:solidFill>
              </a:rPr>
              <a:t>препятствия в условиях встречного разъезда. </a:t>
            </a:r>
            <a:endParaRPr lang="ru-RU" b="1" dirty="0">
              <a:solidFill>
                <a:srgbClr val="FFC000"/>
              </a:solidFill>
            </a:endParaRPr>
          </a:p>
        </p:txBody>
      </p:sp>
    </p:spTree>
    <p:extLst>
      <p:ext uri="{BB962C8B-B14F-4D97-AF65-F5344CB8AC3E}">
        <p14:creationId xmlns:p14="http://schemas.microsoft.com/office/powerpoint/2010/main" val="30620215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208912" cy="4893647"/>
          </a:xfrm>
          <a:prstGeom prst="rect">
            <a:avLst/>
          </a:prstGeom>
        </p:spPr>
        <p:txBody>
          <a:bodyPr wrap="square">
            <a:spAutoFit/>
          </a:bodyPr>
          <a:lstStyle/>
          <a:p>
            <a:r>
              <a:rPr lang="ru-RU" sz="2400" b="1" dirty="0">
                <a:solidFill>
                  <a:srgbClr val="FFC000"/>
                </a:solidFill>
              </a:rPr>
              <a:t>После произведенной таким образом разметки можно определить время, которое было затрачено транспортным средством, совершившим наезд, на преодоление пути (С1) от места разъезда до места наезда. Например, расстояние от места разъезда до места наезда составило 16,7 метра. Разделив 16,7 на 11,11 м/с получим 1,5 с. Следовательно, от места разъезда до места наезда транспортное средство, совершившее наезд, двигалось в течение 1,5 с. Очевидно, что в течение такого же времени от места разъезда двигалось встречное транспортное средство и его положение в момент наезда будет определяться расстоянием, проходимым им за 1,5с с его скоростью движения  (С2). В рассматриваемом случае 16,67 м/с*1,5 с = 25 м.</a:t>
            </a:r>
          </a:p>
        </p:txBody>
      </p:sp>
    </p:spTree>
    <p:extLst>
      <p:ext uri="{BB962C8B-B14F-4D97-AF65-F5344CB8AC3E}">
        <p14:creationId xmlns:p14="http://schemas.microsoft.com/office/powerpoint/2010/main" val="16999591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136904" cy="1938992"/>
          </a:xfrm>
          <a:prstGeom prst="rect">
            <a:avLst/>
          </a:prstGeom>
        </p:spPr>
        <p:txBody>
          <a:bodyPr wrap="square">
            <a:spAutoFit/>
          </a:bodyPr>
          <a:lstStyle/>
          <a:p>
            <a:r>
              <a:rPr lang="ru-RU" sz="2400" b="1" dirty="0">
                <a:solidFill>
                  <a:srgbClr val="FFC000"/>
                </a:solidFill>
              </a:rPr>
              <a:t>Таким образом, передняя часть встречного автомобиля в момент наезда будет находиться в 25 м за линией разъезда. От этой точки в направлении, противоположном направлению движения встречного транспортного средства, размечаются участки по 16,67 м.</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2780928"/>
            <a:ext cx="827881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8684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146" y="404664"/>
            <a:ext cx="7992888" cy="2308324"/>
          </a:xfrm>
          <a:prstGeom prst="rect">
            <a:avLst/>
          </a:prstGeom>
        </p:spPr>
        <p:txBody>
          <a:bodyPr wrap="square">
            <a:spAutoFit/>
          </a:bodyPr>
          <a:lstStyle/>
          <a:p>
            <a:r>
              <a:rPr lang="ru-RU" sz="2400" b="1" dirty="0">
                <a:solidFill>
                  <a:srgbClr val="FFC000"/>
                </a:solidFill>
              </a:rPr>
              <a:t>Ход эксперимента. </a:t>
            </a:r>
            <a:endParaRPr lang="ru-RU" sz="2400" b="1" dirty="0" smtClean="0">
              <a:solidFill>
                <a:srgbClr val="FFC000"/>
              </a:solidFill>
            </a:endParaRPr>
          </a:p>
          <a:p>
            <a:r>
              <a:rPr lang="ru-RU" sz="2400" b="1" dirty="0" smtClean="0">
                <a:solidFill>
                  <a:srgbClr val="FFC000"/>
                </a:solidFill>
              </a:rPr>
              <a:t>Транспортные </a:t>
            </a:r>
            <a:r>
              <a:rPr lang="ru-RU" sz="2400" b="1" dirty="0">
                <a:solidFill>
                  <a:srgbClr val="FFC000"/>
                </a:solidFill>
              </a:rPr>
              <a:t>средства (встречное и совершившее наезд) передними частями устанавливаются на границах участков N5 с учетом полос движения, которые они занимали. С этого положения фактически наблюдается расстояние видимости, которое существовало за 5 с до момента наезда.</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26" y="2712988"/>
            <a:ext cx="827881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202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764704"/>
            <a:ext cx="8424936" cy="3785652"/>
          </a:xfrm>
          <a:prstGeom prst="rect">
            <a:avLst/>
          </a:prstGeom>
        </p:spPr>
        <p:txBody>
          <a:bodyPr wrap="square">
            <a:spAutoFit/>
          </a:bodyPr>
          <a:lstStyle/>
          <a:p>
            <a:r>
              <a:rPr lang="ru-RU" sz="2400" b="1" dirty="0" smtClean="0">
                <a:solidFill>
                  <a:srgbClr val="FFC000"/>
                </a:solidFill>
              </a:rPr>
              <a:t>ж) сведения об объектах, находящихся по обеим сторонам дороги: </a:t>
            </a:r>
          </a:p>
          <a:p>
            <a:r>
              <a:rPr lang="ru-RU" sz="2400" b="1" dirty="0" smtClean="0">
                <a:solidFill>
                  <a:srgbClr val="FFC000"/>
                </a:solidFill>
              </a:rPr>
              <a:t>Бордюр, кювет,  тротуар, их ширина и удаление от края проезжей части, столбы, светильники, барьеры, насаждения, карманы для остановок и их размеры, при ограничении видимости на перекрестках, удаление от краев проезжих частей до находящихся поблизости строений и т.п.;</a:t>
            </a:r>
          </a:p>
          <a:p>
            <a:endParaRPr lang="ru-RU" sz="2400" b="1" dirty="0" smtClean="0">
              <a:solidFill>
                <a:srgbClr val="FFC000"/>
              </a:solidFill>
            </a:endParaRPr>
          </a:p>
          <a:p>
            <a:r>
              <a:rPr lang="ru-RU" sz="2400" b="1" dirty="0" smtClean="0">
                <a:solidFill>
                  <a:srgbClr val="FFC000"/>
                </a:solidFill>
              </a:rPr>
              <a:t>з) сведения о наличии разметок дорожного участка: дорожная разметка, линии пешеходного переходи, стоп-линия и т.д.</a:t>
            </a:r>
            <a:endParaRPr lang="ru-RU" sz="2400" b="1" dirty="0">
              <a:solidFill>
                <a:srgbClr val="FFC000"/>
              </a:solidFill>
            </a:endParaRPr>
          </a:p>
        </p:txBody>
      </p:sp>
    </p:spTree>
    <p:extLst>
      <p:ext uri="{BB962C8B-B14F-4D97-AF65-F5344CB8AC3E}">
        <p14:creationId xmlns:p14="http://schemas.microsoft.com/office/powerpoint/2010/main" val="26713627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7953" y="260648"/>
            <a:ext cx="8280920" cy="2677656"/>
          </a:xfrm>
          <a:prstGeom prst="rect">
            <a:avLst/>
          </a:prstGeom>
        </p:spPr>
        <p:txBody>
          <a:bodyPr wrap="square">
            <a:spAutoFit/>
          </a:bodyPr>
          <a:lstStyle/>
          <a:p>
            <a:r>
              <a:rPr lang="ru-RU" sz="2400" b="1" dirty="0">
                <a:solidFill>
                  <a:srgbClr val="FFC000"/>
                </a:solidFill>
              </a:rPr>
              <a:t>С учетом света фар транспортных средств определятся расстояние общей видимости с места водителя транспортного средства, совершившего наезд. Как правило, возможность видеть препятствие в этот момент отсутствует. Далее транспортные средства перемещаются в начала участков NN 4, 3 и т.д. и снова производится определение общей и конкретной видимости.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451" y="2906899"/>
            <a:ext cx="827881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5442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92696"/>
            <a:ext cx="8136904" cy="3046988"/>
          </a:xfrm>
          <a:prstGeom prst="rect">
            <a:avLst/>
          </a:prstGeom>
        </p:spPr>
        <p:txBody>
          <a:bodyPr wrap="square">
            <a:spAutoFit/>
          </a:bodyPr>
          <a:lstStyle/>
          <a:p>
            <a:r>
              <a:rPr lang="ru-RU" sz="2400" b="1" dirty="0">
                <a:solidFill>
                  <a:srgbClr val="FFC000"/>
                </a:solidFill>
              </a:rPr>
              <a:t>Необходимость последовательного определения общей видимости на границах участков обусловлена тем, что по мере сближения транспортных средств величина общей видимости, как правило, сокращается и это обстоятельство должно учитываться при производстве последующей автотехнической экспертизы для решения вопроса о правильности выбора скорости водителем, совершившим наезд.</a:t>
            </a:r>
          </a:p>
        </p:txBody>
      </p:sp>
    </p:spTree>
    <p:extLst>
      <p:ext uri="{BB962C8B-B14F-4D97-AF65-F5344CB8AC3E}">
        <p14:creationId xmlns:p14="http://schemas.microsoft.com/office/powerpoint/2010/main" val="6007388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80728"/>
            <a:ext cx="8064896" cy="3416320"/>
          </a:xfrm>
          <a:prstGeom prst="rect">
            <a:avLst/>
          </a:prstGeom>
        </p:spPr>
        <p:txBody>
          <a:bodyPr wrap="square">
            <a:spAutoFit/>
          </a:bodyPr>
          <a:lstStyle/>
          <a:p>
            <a:r>
              <a:rPr lang="ru-RU" sz="2400" b="1" dirty="0">
                <a:solidFill>
                  <a:srgbClr val="FFC000"/>
                </a:solidFill>
              </a:rPr>
              <a:t>Если транспортных средств было несколько, то их следует перемещать, выдерживая дистанцию, соответственно с транспортными средствами, в отношении которых производится эксперимент.</a:t>
            </a:r>
          </a:p>
          <a:p>
            <a:endParaRPr lang="ru-RU" sz="2400" b="1" dirty="0" smtClean="0">
              <a:solidFill>
                <a:srgbClr val="FFC000"/>
              </a:solidFill>
            </a:endParaRPr>
          </a:p>
          <a:p>
            <a:r>
              <a:rPr lang="ru-RU" sz="2400" b="1" dirty="0" smtClean="0">
                <a:solidFill>
                  <a:srgbClr val="FFC000"/>
                </a:solidFill>
              </a:rPr>
              <a:t>Если </a:t>
            </a:r>
            <a:r>
              <a:rPr lang="ru-RU" sz="2400" b="1" dirty="0">
                <a:solidFill>
                  <a:srgbClr val="FFC000"/>
                </a:solidFill>
              </a:rPr>
              <a:t>будет установлено, что в каких-нибудь точках на пути сближения транспортных средств какое-либо из них меняло режим света, то это обстоятельство необходимо учесть в ходе эксперимента. </a:t>
            </a:r>
          </a:p>
        </p:txBody>
      </p:sp>
    </p:spTree>
    <p:extLst>
      <p:ext uri="{BB962C8B-B14F-4D97-AF65-F5344CB8AC3E}">
        <p14:creationId xmlns:p14="http://schemas.microsoft.com/office/powerpoint/2010/main" val="28895770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86229"/>
            <a:ext cx="7848872" cy="1938992"/>
          </a:xfrm>
          <a:prstGeom prst="rect">
            <a:avLst/>
          </a:prstGeom>
        </p:spPr>
        <p:txBody>
          <a:bodyPr wrap="square">
            <a:spAutoFit/>
          </a:bodyPr>
          <a:lstStyle/>
          <a:p>
            <a:r>
              <a:rPr lang="ru-RU" sz="2400" b="1" dirty="0">
                <a:solidFill>
                  <a:srgbClr val="FFC000"/>
                </a:solidFill>
              </a:rPr>
              <a:t>Следует также помнить о необходимости поддерживать число оборотов двигателей транспортных средств в режимах, соответствующих их скорости движения. При наезде на подвижный объект без торможения организовать его перемещение и определять конкретную </a:t>
            </a:r>
            <a:r>
              <a:rPr lang="ru-RU" sz="2400" b="1" dirty="0" smtClean="0">
                <a:solidFill>
                  <a:srgbClr val="FFC000"/>
                </a:solidFill>
              </a:rPr>
              <a:t>видимость. </a:t>
            </a:r>
            <a:endParaRPr lang="ru-RU" sz="2400" b="1" dirty="0">
              <a:solidFill>
                <a:srgbClr val="FFC000"/>
              </a:solidFill>
            </a:endParaRPr>
          </a:p>
        </p:txBody>
      </p:sp>
      <p:sp>
        <p:nvSpPr>
          <p:cNvPr id="3" name="Прямоугольник 2"/>
          <p:cNvSpPr/>
          <p:nvPr/>
        </p:nvSpPr>
        <p:spPr>
          <a:xfrm>
            <a:off x="539552" y="2780928"/>
            <a:ext cx="8064896" cy="3046988"/>
          </a:xfrm>
          <a:prstGeom prst="rect">
            <a:avLst/>
          </a:prstGeom>
        </p:spPr>
        <p:txBody>
          <a:bodyPr wrap="square">
            <a:spAutoFit/>
          </a:bodyPr>
          <a:lstStyle/>
          <a:p>
            <a:r>
              <a:rPr lang="ru-RU" sz="2400" b="1" dirty="0">
                <a:solidFill>
                  <a:srgbClr val="FFC000"/>
                </a:solidFill>
              </a:rPr>
              <a:t>Если до наезда транспортное средство двигалось в заторможенном состоянии с образованием следов торможения, то для определения места нахождения его в различные моменты времени необходимо производить более сложные расчеты, чем производились выше и поэтому в этих случаях целесообразно проводить эксперимент по определению видимости с участием специалиста-автотехника.</a:t>
            </a:r>
          </a:p>
        </p:txBody>
      </p:sp>
    </p:spTree>
    <p:extLst>
      <p:ext uri="{BB962C8B-B14F-4D97-AF65-F5344CB8AC3E}">
        <p14:creationId xmlns:p14="http://schemas.microsoft.com/office/powerpoint/2010/main" val="34153008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6090" y="404664"/>
            <a:ext cx="8136904" cy="830997"/>
          </a:xfrm>
          <a:prstGeom prst="rect">
            <a:avLst/>
          </a:prstGeom>
        </p:spPr>
        <p:txBody>
          <a:bodyPr wrap="square">
            <a:spAutoFit/>
          </a:bodyPr>
          <a:lstStyle/>
          <a:p>
            <a:pPr algn="ctr"/>
            <a:r>
              <a:rPr lang="ru-RU" sz="2400" b="1" dirty="0">
                <a:solidFill>
                  <a:srgbClr val="FFC000"/>
                </a:solidFill>
              </a:rPr>
              <a:t>ОПРЕДЕЛЕНИЕ ВРЕМЕНИ </a:t>
            </a:r>
            <a:r>
              <a:rPr lang="ru-RU" sz="2400" b="1" dirty="0" smtClean="0">
                <a:solidFill>
                  <a:srgbClr val="FFC000"/>
                </a:solidFill>
              </a:rPr>
              <a:t>ПЕРЕМЕЩЕНИЯ </a:t>
            </a:r>
          </a:p>
          <a:p>
            <a:pPr algn="ctr"/>
            <a:r>
              <a:rPr lang="ru-RU" sz="2400" b="1" dirty="0" smtClean="0">
                <a:solidFill>
                  <a:srgbClr val="FFC000"/>
                </a:solidFill>
              </a:rPr>
              <a:t>ПЕШЕХОДОВ ВО </a:t>
            </a:r>
            <a:r>
              <a:rPr lang="ru-RU" sz="2400" b="1" dirty="0">
                <a:solidFill>
                  <a:srgbClr val="FFC000"/>
                </a:solidFill>
              </a:rPr>
              <a:t>ВРЕМЯ ДТП</a:t>
            </a:r>
          </a:p>
        </p:txBody>
      </p:sp>
      <p:sp>
        <p:nvSpPr>
          <p:cNvPr id="3" name="Прямоугольник 2"/>
          <p:cNvSpPr/>
          <p:nvPr/>
        </p:nvSpPr>
        <p:spPr>
          <a:xfrm>
            <a:off x="279407" y="1484784"/>
            <a:ext cx="8471474" cy="4893647"/>
          </a:xfrm>
          <a:prstGeom prst="rect">
            <a:avLst/>
          </a:prstGeom>
        </p:spPr>
        <p:txBody>
          <a:bodyPr wrap="square">
            <a:spAutoFit/>
          </a:bodyPr>
          <a:lstStyle/>
          <a:p>
            <a:r>
              <a:rPr lang="ru-RU" sz="2400" b="1" dirty="0">
                <a:solidFill>
                  <a:srgbClr val="FFC000"/>
                </a:solidFill>
              </a:rPr>
              <a:t>При расследовании дорожно-транспортных происшествий зачастую приходится устанавливать, имелась ли у водителя техническая возможность предотвратить наезд на пешехода.</a:t>
            </a:r>
          </a:p>
          <a:p>
            <a:r>
              <a:rPr lang="ru-RU" sz="2400" b="1" dirty="0">
                <a:solidFill>
                  <a:srgbClr val="FFC000"/>
                </a:solidFill>
              </a:rPr>
              <a:t>Не обладая исчерпывающими сведениями о действиях пешехода, практически  нельзя  установить, располагал ли водитель такой возможностью, поскольку экспертные расчеты базируются на исходных данных, характеризующих параметры движения пешехода (скорость, время перемещения, пройденное в опасной зоне расстояние).</a:t>
            </a:r>
          </a:p>
          <a:p>
            <a:r>
              <a:rPr lang="ru-RU" sz="2400" b="1" dirty="0">
                <a:solidFill>
                  <a:srgbClr val="FFC000"/>
                </a:solidFill>
              </a:rPr>
              <a:t>При использовании же средних табличных данных не исключается погрешность при выборе скорости движения пешехода, что может сказаться на результатах экспертного исследования.</a:t>
            </a:r>
          </a:p>
        </p:txBody>
      </p:sp>
    </p:spTree>
    <p:extLst>
      <p:ext uri="{BB962C8B-B14F-4D97-AF65-F5344CB8AC3E}">
        <p14:creationId xmlns:p14="http://schemas.microsoft.com/office/powerpoint/2010/main" val="20514384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1311" y="1340768"/>
            <a:ext cx="8208912" cy="3046988"/>
          </a:xfrm>
          <a:prstGeom prst="rect">
            <a:avLst/>
          </a:prstGeom>
        </p:spPr>
        <p:txBody>
          <a:bodyPr wrap="square">
            <a:spAutoFit/>
          </a:bodyPr>
          <a:lstStyle/>
          <a:p>
            <a:r>
              <a:rPr lang="ru-RU" sz="2400" b="1" dirty="0" smtClean="0">
                <a:solidFill>
                  <a:srgbClr val="FFC000"/>
                </a:solidFill>
              </a:rPr>
              <a:t>Спокойному </a:t>
            </a:r>
            <a:r>
              <a:rPr lang="ru-RU" sz="2400" b="1" dirty="0">
                <a:solidFill>
                  <a:srgbClr val="FFC000"/>
                </a:solidFill>
              </a:rPr>
              <a:t>шагу мужчины в возрасте 20-30 лет соответствует скорость движения 4,8-6,2 км/ч, а быстрому шагу - 6,3-7,8 км/ч.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Как </a:t>
            </a:r>
            <a:r>
              <a:rPr lang="ru-RU" sz="2400" b="1" dirty="0">
                <a:solidFill>
                  <a:srgbClr val="FFC000"/>
                </a:solidFill>
              </a:rPr>
              <a:t>видно верхний предел скорости для спокойного шага практически не отличается от нижнего предела скорости для быстрого шага, что с достаточной наглядностью показывает возможность ошибки при выборе значения скорости движения пешехода по таблице.</a:t>
            </a:r>
          </a:p>
        </p:txBody>
      </p:sp>
    </p:spTree>
    <p:extLst>
      <p:ext uri="{BB962C8B-B14F-4D97-AF65-F5344CB8AC3E}">
        <p14:creationId xmlns:p14="http://schemas.microsoft.com/office/powerpoint/2010/main" val="11927901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80728"/>
            <a:ext cx="7920880" cy="2308324"/>
          </a:xfrm>
          <a:prstGeom prst="rect">
            <a:avLst/>
          </a:prstGeom>
        </p:spPr>
        <p:txBody>
          <a:bodyPr wrap="square">
            <a:spAutoFit/>
          </a:bodyPr>
          <a:lstStyle/>
          <a:p>
            <a:r>
              <a:rPr lang="ru-RU" sz="2400" b="1" dirty="0" smtClean="0">
                <a:solidFill>
                  <a:srgbClr val="FFC000"/>
                </a:solidFill>
              </a:rPr>
              <a:t>Использование </a:t>
            </a:r>
            <a:r>
              <a:rPr lang="ru-RU" sz="2400" b="1" dirty="0">
                <a:solidFill>
                  <a:srgbClr val="FFC000"/>
                </a:solidFill>
              </a:rPr>
              <a:t>табличных данных допустимо лишь в тех случаях, когда определить скорость движения пешехода (или время его перемещения к месту наезда) другим путем невозможно, либо при условии, что погрешности в выборе значения скорости движения по таблице не могут оказать влияние на последующие выводы.</a:t>
            </a:r>
          </a:p>
        </p:txBody>
      </p:sp>
    </p:spTree>
    <p:extLst>
      <p:ext uri="{BB962C8B-B14F-4D97-AF65-F5344CB8AC3E}">
        <p14:creationId xmlns:p14="http://schemas.microsoft.com/office/powerpoint/2010/main" val="7351528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556792"/>
            <a:ext cx="7848872" cy="3785652"/>
          </a:xfrm>
          <a:prstGeom prst="rect">
            <a:avLst/>
          </a:prstGeom>
        </p:spPr>
        <p:txBody>
          <a:bodyPr wrap="square">
            <a:spAutoFit/>
          </a:bodyPr>
          <a:lstStyle/>
          <a:p>
            <a:r>
              <a:rPr lang="ru-RU" sz="2400" b="1" dirty="0">
                <a:solidFill>
                  <a:srgbClr val="FFC000"/>
                </a:solidFill>
              </a:rPr>
              <a:t>Выбор участка для проведения эксперимента</a:t>
            </a:r>
            <a:r>
              <a:rPr lang="ru-RU" sz="2400" b="1" dirty="0" smtClean="0">
                <a:solidFill>
                  <a:srgbClr val="FFC000"/>
                </a:solidFill>
              </a:rPr>
              <a:t>.</a:t>
            </a:r>
          </a:p>
          <a:p>
            <a:endParaRPr lang="ru-RU" sz="2400" b="1" dirty="0" smtClean="0">
              <a:solidFill>
                <a:srgbClr val="FFC000"/>
              </a:solidFill>
            </a:endParaRPr>
          </a:p>
          <a:p>
            <a:r>
              <a:rPr lang="ru-RU" sz="2400" b="1" dirty="0" smtClean="0">
                <a:solidFill>
                  <a:srgbClr val="FFC000"/>
                </a:solidFill>
              </a:rPr>
              <a:t>Целесообразнее </a:t>
            </a:r>
            <a:r>
              <a:rPr lang="ru-RU" sz="2400" b="1" dirty="0">
                <a:solidFill>
                  <a:srgbClr val="FFC000"/>
                </a:solidFill>
              </a:rPr>
              <a:t>всего местом проведения эксперимента выбрать участок дороги или улицы, где </a:t>
            </a:r>
            <a:r>
              <a:rPr lang="ru-RU" sz="2400" b="1" dirty="0" smtClean="0">
                <a:solidFill>
                  <a:srgbClr val="FFC000"/>
                </a:solidFill>
              </a:rPr>
              <a:t>было </a:t>
            </a:r>
            <a:r>
              <a:rPr lang="ru-RU" sz="2400" b="1" dirty="0">
                <a:solidFill>
                  <a:srgbClr val="FFC000"/>
                </a:solidFill>
              </a:rPr>
              <a:t>совершено ДТП.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В </a:t>
            </a:r>
            <a:r>
              <a:rPr lang="ru-RU" sz="2400" b="1" dirty="0">
                <a:solidFill>
                  <a:srgbClr val="FFC000"/>
                </a:solidFill>
              </a:rPr>
              <a:t>этом случае наиболее полно удается воссоздать окружающую обстановку с сохранением достаточно полного объема факторов, влияющих на восприятие очевидцами события происшествия.</a:t>
            </a:r>
          </a:p>
        </p:txBody>
      </p:sp>
    </p:spTree>
    <p:extLst>
      <p:ext uri="{BB962C8B-B14F-4D97-AF65-F5344CB8AC3E}">
        <p14:creationId xmlns:p14="http://schemas.microsoft.com/office/powerpoint/2010/main" val="39709604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64704"/>
            <a:ext cx="8280920" cy="4154984"/>
          </a:xfrm>
          <a:prstGeom prst="rect">
            <a:avLst/>
          </a:prstGeom>
        </p:spPr>
        <p:txBody>
          <a:bodyPr wrap="square">
            <a:spAutoFit/>
          </a:bodyPr>
          <a:lstStyle/>
          <a:p>
            <a:r>
              <a:rPr lang="ru-RU" sz="2400" b="1" dirty="0">
                <a:solidFill>
                  <a:srgbClr val="FFC000"/>
                </a:solidFill>
              </a:rPr>
              <a:t>С учетом обеспечения безопасности участников эксперимента и создания более благоприятных условий для работы, не исключается возможность проведения эксперимента не на месте ДТП.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Однако </a:t>
            </a:r>
            <a:r>
              <a:rPr lang="ru-RU" sz="2400" b="1" dirty="0">
                <a:solidFill>
                  <a:srgbClr val="FFC000"/>
                </a:solidFill>
              </a:rPr>
              <a:t>в этом случае требуется воссоздание окружающей обстановки, максимально сходной с той, в которой имело место ДТП. Это условие может быть достигнуто путем необходимой реконструкции выбранного участка происшествия, а также в расстановке объектов, оказывающих влияние на обзорность (например, транспортных средств).</a:t>
            </a:r>
          </a:p>
        </p:txBody>
      </p:sp>
    </p:spTree>
    <p:extLst>
      <p:ext uri="{BB962C8B-B14F-4D97-AF65-F5344CB8AC3E}">
        <p14:creationId xmlns:p14="http://schemas.microsoft.com/office/powerpoint/2010/main" val="29711539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2943" y="548680"/>
            <a:ext cx="8280920" cy="5262979"/>
          </a:xfrm>
          <a:prstGeom prst="rect">
            <a:avLst/>
          </a:prstGeom>
        </p:spPr>
        <p:txBody>
          <a:bodyPr wrap="square">
            <a:spAutoFit/>
          </a:bodyPr>
          <a:lstStyle/>
          <a:p>
            <a:r>
              <a:rPr lang="ru-RU" sz="2400" b="1" dirty="0">
                <a:solidFill>
                  <a:srgbClr val="FFC000"/>
                </a:solidFill>
              </a:rPr>
              <a:t>Определение маршрута движения пешехода.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Без </a:t>
            </a:r>
            <a:r>
              <a:rPr lang="ru-RU" sz="2400" b="1" dirty="0">
                <a:solidFill>
                  <a:srgbClr val="FFC000"/>
                </a:solidFill>
              </a:rPr>
              <a:t>предварительного установления маршрута перемещения пешехода результаты эксперимента не могут быть достаточно объективными. При этом надо учитывать, что маршрут движения пешехода к месту наезда не всегда оказывается прямолинейным, может преодолеваться в изменяющемся темпе, возможны кратковременные остановки пешехода и даже движение в обратном направлении. Поэтому представляется целесообразным перед началом следственного эксперимента составить схемы, на которых были бы нанесены (по показаниям свидетелей) пути движения пешехода. На такой схеме должно быть обозначено место нахождения очевидца в момент происшествия.</a:t>
            </a:r>
          </a:p>
        </p:txBody>
      </p:sp>
    </p:spTree>
    <p:extLst>
      <p:ext uri="{BB962C8B-B14F-4D97-AF65-F5344CB8AC3E}">
        <p14:creationId xmlns:p14="http://schemas.microsoft.com/office/powerpoint/2010/main" val="3246727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836712"/>
            <a:ext cx="8352928" cy="4524315"/>
          </a:xfrm>
          <a:prstGeom prst="rect">
            <a:avLst/>
          </a:prstGeom>
        </p:spPr>
        <p:txBody>
          <a:bodyPr wrap="square">
            <a:spAutoFit/>
          </a:bodyPr>
          <a:lstStyle/>
          <a:p>
            <a:r>
              <a:rPr lang="ru-RU" sz="2400" b="1" dirty="0" smtClean="0">
                <a:solidFill>
                  <a:srgbClr val="FFC000"/>
                </a:solidFill>
              </a:rPr>
              <a:t>При осмотре дорожного участка в зимних условиях указывается ширина дороги, ее состояние, степень очистки от снега, имеется ли колея и, если имеется, то какая ее ширина, глубина каждого следа, определяемая по просвету под прямой рейкой; </a:t>
            </a:r>
          </a:p>
          <a:p>
            <a:r>
              <a:rPr lang="ru-RU" sz="2400" b="1" dirty="0" smtClean="0">
                <a:solidFill>
                  <a:srgbClr val="FFC000"/>
                </a:solidFill>
              </a:rPr>
              <a:t>вид дорожного покрытия: снег, снег со льдом, лед, выбоины со льдом. </a:t>
            </a:r>
          </a:p>
          <a:p>
            <a:endParaRPr lang="ru-RU" sz="2400" b="1" dirty="0">
              <a:solidFill>
                <a:srgbClr val="FFC000"/>
              </a:solidFill>
            </a:endParaRPr>
          </a:p>
          <a:p>
            <a:r>
              <a:rPr lang="ru-RU" sz="2400" b="1" dirty="0" smtClean="0">
                <a:solidFill>
                  <a:srgbClr val="FFC000"/>
                </a:solidFill>
              </a:rPr>
              <a:t>В отношении снега указывается: твердый, рыхлый, укатанный снег, мокрый, с включениями противоскользящих материалов, загрязненный и т.п. </a:t>
            </a:r>
          </a:p>
          <a:p>
            <a:endParaRPr lang="ru-RU" sz="2400" b="1" dirty="0">
              <a:solidFill>
                <a:srgbClr val="FFC000"/>
              </a:solidFill>
            </a:endParaRPr>
          </a:p>
          <a:p>
            <a:r>
              <a:rPr lang="ru-RU" sz="2400" b="1" dirty="0" smtClean="0">
                <a:solidFill>
                  <a:srgbClr val="FFC000"/>
                </a:solidFill>
              </a:rPr>
              <a:t>Будьте осторожны в употреблении термина гололед. </a:t>
            </a:r>
            <a:endParaRPr lang="ru-RU" sz="2400" b="1" dirty="0">
              <a:solidFill>
                <a:srgbClr val="FFC000"/>
              </a:solidFill>
            </a:endParaRPr>
          </a:p>
        </p:txBody>
      </p:sp>
    </p:spTree>
    <p:extLst>
      <p:ext uri="{BB962C8B-B14F-4D97-AF65-F5344CB8AC3E}">
        <p14:creationId xmlns:p14="http://schemas.microsoft.com/office/powerpoint/2010/main" val="414034726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2680" y="1484784"/>
            <a:ext cx="7632848" cy="2308324"/>
          </a:xfrm>
          <a:prstGeom prst="rect">
            <a:avLst/>
          </a:prstGeom>
        </p:spPr>
        <p:txBody>
          <a:bodyPr wrap="square">
            <a:spAutoFit/>
          </a:bodyPr>
          <a:lstStyle/>
          <a:p>
            <a:r>
              <a:rPr lang="ru-RU" sz="2400" b="1" dirty="0">
                <a:solidFill>
                  <a:srgbClr val="FFC000"/>
                </a:solidFill>
              </a:rPr>
              <a:t>Схема может быть составлена одна или несколько </a:t>
            </a:r>
            <a:endParaRPr lang="ru-RU" sz="2400" b="1" dirty="0" smtClean="0">
              <a:solidFill>
                <a:srgbClr val="FFC000"/>
              </a:solidFill>
            </a:endParaRPr>
          </a:p>
          <a:p>
            <a:r>
              <a:rPr lang="ru-RU" sz="2400" b="1" dirty="0" smtClean="0">
                <a:solidFill>
                  <a:srgbClr val="FFC000"/>
                </a:solidFill>
              </a:rPr>
              <a:t>(</a:t>
            </a:r>
            <a:r>
              <a:rPr lang="ru-RU" sz="2400" b="1" dirty="0">
                <a:solidFill>
                  <a:srgbClr val="FFC000"/>
                </a:solidFill>
              </a:rPr>
              <a:t>по числу очевидцев).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Если </a:t>
            </a:r>
            <a:r>
              <a:rPr lang="ru-RU" sz="2400" b="1" dirty="0">
                <a:solidFill>
                  <a:srgbClr val="FFC000"/>
                </a:solidFill>
              </a:rPr>
              <a:t>путь движения пешехода обозначен на одной схеме по показаниям нескольких очевидцев, линии маршрута должны иметь разный цвет или цифровые обозначения.</a:t>
            </a:r>
          </a:p>
        </p:txBody>
      </p:sp>
    </p:spTree>
    <p:extLst>
      <p:ext uri="{BB962C8B-B14F-4D97-AF65-F5344CB8AC3E}">
        <p14:creationId xmlns:p14="http://schemas.microsoft.com/office/powerpoint/2010/main" val="335222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313" y="764704"/>
            <a:ext cx="8064896" cy="3785652"/>
          </a:xfrm>
          <a:prstGeom prst="rect">
            <a:avLst/>
          </a:prstGeom>
        </p:spPr>
        <p:txBody>
          <a:bodyPr wrap="square">
            <a:spAutoFit/>
          </a:bodyPr>
          <a:lstStyle/>
          <a:p>
            <a:r>
              <a:rPr lang="ru-RU" sz="2400" b="1" dirty="0">
                <a:solidFill>
                  <a:srgbClr val="FFC000"/>
                </a:solidFill>
              </a:rPr>
              <a:t>Выбор демонстратора.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Для </a:t>
            </a:r>
            <a:r>
              <a:rPr lang="ru-RU" sz="2400" b="1" dirty="0">
                <a:solidFill>
                  <a:srgbClr val="FFC000"/>
                </a:solidFill>
              </a:rPr>
              <a:t>того, чтобы получить достоверные результаты, к экспериментам следует привлекать лиц, наиболее отвечающим данным пешехода, который пострадал в происшествии. Таких лиц при производстве экспериментов называют демонстраторами.  Прежде </a:t>
            </a:r>
            <a:r>
              <a:rPr lang="ru-RU" sz="2400" b="1" dirty="0" smtClean="0">
                <a:solidFill>
                  <a:srgbClr val="FFC000"/>
                </a:solidFill>
              </a:rPr>
              <a:t>всего, </a:t>
            </a:r>
            <a:r>
              <a:rPr lang="ru-RU" sz="2400" b="1" dirty="0">
                <a:solidFill>
                  <a:srgbClr val="FFC000"/>
                </a:solidFill>
              </a:rPr>
              <a:t>требуется выяснить возраст пострадавшего, установить, какая на нем была одежда, обувь. Имеет значение также телосложение, рост, отсутствие или наличие физических недостатков.</a:t>
            </a:r>
          </a:p>
        </p:txBody>
      </p:sp>
    </p:spTree>
    <p:extLst>
      <p:ext uri="{BB962C8B-B14F-4D97-AF65-F5344CB8AC3E}">
        <p14:creationId xmlns:p14="http://schemas.microsoft.com/office/powerpoint/2010/main" val="17227957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92696"/>
            <a:ext cx="8136904" cy="3785652"/>
          </a:xfrm>
          <a:prstGeom prst="rect">
            <a:avLst/>
          </a:prstGeom>
        </p:spPr>
        <p:txBody>
          <a:bodyPr wrap="square">
            <a:spAutoFit/>
          </a:bodyPr>
          <a:lstStyle/>
          <a:p>
            <a:r>
              <a:rPr lang="ru-RU" sz="2400" b="1" dirty="0">
                <a:solidFill>
                  <a:srgbClr val="FFC000"/>
                </a:solidFill>
              </a:rPr>
              <a:t>Представляется целесообразным привлекать свидетелей-очевидцев к подбору демонстраторов для того, чтобы они высказали свое мнение о пригодности кандидатуры. Сам свидетель-очевидец не может исполнять роль демонстратора.</a:t>
            </a:r>
          </a:p>
          <a:p>
            <a:endParaRPr lang="ru-RU" sz="2400" b="1" dirty="0" smtClean="0">
              <a:solidFill>
                <a:srgbClr val="FFC000"/>
              </a:solidFill>
            </a:endParaRPr>
          </a:p>
          <a:p>
            <a:r>
              <a:rPr lang="ru-RU" sz="2400" b="1" dirty="0" smtClean="0">
                <a:solidFill>
                  <a:srgbClr val="FFC000"/>
                </a:solidFill>
              </a:rPr>
              <a:t>Демонстрировать </a:t>
            </a:r>
            <a:r>
              <a:rPr lang="ru-RU" sz="2400" b="1" dirty="0">
                <a:solidFill>
                  <a:srgbClr val="FFC000"/>
                </a:solidFill>
              </a:rPr>
              <a:t>темп и характер движения может и потерпевший, однако следует учитывать, что он заинтересован в исходе дела, поэтому и в этом случае нельзя отказываться от корректировки темпа движения свидетелями-очевидцами.</a:t>
            </a:r>
          </a:p>
        </p:txBody>
      </p:sp>
    </p:spTree>
    <p:extLst>
      <p:ext uri="{BB962C8B-B14F-4D97-AF65-F5344CB8AC3E}">
        <p14:creationId xmlns:p14="http://schemas.microsoft.com/office/powerpoint/2010/main" val="4408849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4345"/>
            <a:ext cx="8424936" cy="6001643"/>
          </a:xfrm>
          <a:prstGeom prst="rect">
            <a:avLst/>
          </a:prstGeom>
        </p:spPr>
        <p:txBody>
          <a:bodyPr wrap="square">
            <a:spAutoFit/>
          </a:bodyPr>
          <a:lstStyle/>
          <a:p>
            <a:r>
              <a:rPr lang="ru-RU" sz="2400" b="1" dirty="0">
                <a:solidFill>
                  <a:srgbClr val="FFC000"/>
                </a:solidFill>
              </a:rPr>
              <a:t>Подготовительные мероприятия. В число мероприятий, проводимых на месте предварительного сбора участников по прибытии на выбранное для эксперимента место, входит следующее:</a:t>
            </a:r>
          </a:p>
          <a:p>
            <a:r>
              <a:rPr lang="ru-RU" sz="2400" b="1" dirty="0">
                <a:solidFill>
                  <a:srgbClr val="FFC000"/>
                </a:solidFill>
              </a:rPr>
              <a:t>- разъяснение всем участникам цели и методики проведения эксперимента, действий каждого из них;</a:t>
            </a:r>
          </a:p>
          <a:p>
            <a:r>
              <a:rPr lang="ru-RU" sz="2400" b="1" dirty="0">
                <a:solidFill>
                  <a:srgbClr val="FFC000"/>
                </a:solidFill>
              </a:rPr>
              <a:t>- определение обязанностей и порядка перемещения каждого </a:t>
            </a:r>
            <a:r>
              <a:rPr lang="ru-RU" sz="2400" b="1" dirty="0" smtClean="0">
                <a:solidFill>
                  <a:srgbClr val="FFC000"/>
                </a:solidFill>
              </a:rPr>
              <a:t>участника </a:t>
            </a:r>
            <a:r>
              <a:rPr lang="ru-RU" sz="2400" b="1" dirty="0">
                <a:solidFill>
                  <a:srgbClr val="FFC000"/>
                </a:solidFill>
              </a:rPr>
              <a:t>в процессе проведения эксперимента;</a:t>
            </a:r>
          </a:p>
          <a:p>
            <a:r>
              <a:rPr lang="ru-RU" sz="2400" b="1" dirty="0">
                <a:solidFill>
                  <a:srgbClr val="FFC000"/>
                </a:solidFill>
              </a:rPr>
              <a:t>- установление способов сигнализации и связи между участниками эксперимента:</a:t>
            </a:r>
          </a:p>
          <a:p>
            <a:r>
              <a:rPr lang="ru-RU" sz="2400" b="1" dirty="0">
                <a:solidFill>
                  <a:srgbClr val="FFC000"/>
                </a:solidFill>
              </a:rPr>
              <a:t>- организация охраны места проведения эксперимента:</a:t>
            </a:r>
          </a:p>
          <a:p>
            <a:r>
              <a:rPr lang="ru-RU" sz="2400" b="1" dirty="0">
                <a:solidFill>
                  <a:srgbClr val="FFC000"/>
                </a:solidFill>
              </a:rPr>
              <a:t>- необходимая реконструкция и разметка места проведения эксперимента;</a:t>
            </a:r>
          </a:p>
          <a:p>
            <a:r>
              <a:rPr lang="ru-RU" sz="2400" b="1" dirty="0">
                <a:solidFill>
                  <a:srgbClr val="FFC000"/>
                </a:solidFill>
              </a:rPr>
              <a:t>- нанесение маршрута движения пешехода к месту наезда;</a:t>
            </a:r>
          </a:p>
          <a:p>
            <a:r>
              <a:rPr lang="ru-RU" sz="2400" b="1" dirty="0">
                <a:solidFill>
                  <a:srgbClr val="FFC000"/>
                </a:solidFill>
              </a:rPr>
              <a:t>- размещение участников эксперимента </a:t>
            </a:r>
            <a:r>
              <a:rPr lang="ru-RU" sz="2400" b="1" dirty="0" smtClean="0">
                <a:solidFill>
                  <a:srgbClr val="FFC000"/>
                </a:solidFill>
              </a:rPr>
              <a:t>с </a:t>
            </a:r>
            <a:r>
              <a:rPr lang="ru-RU" sz="2400" b="1" dirty="0">
                <a:solidFill>
                  <a:srgbClr val="FFC000"/>
                </a:solidFill>
              </a:rPr>
              <a:t>возложенными на них обязанностями.</a:t>
            </a:r>
          </a:p>
        </p:txBody>
      </p:sp>
    </p:spTree>
    <p:extLst>
      <p:ext uri="{BB962C8B-B14F-4D97-AF65-F5344CB8AC3E}">
        <p14:creationId xmlns:p14="http://schemas.microsoft.com/office/powerpoint/2010/main" val="23301716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836712"/>
            <a:ext cx="8064896" cy="4154984"/>
          </a:xfrm>
          <a:prstGeom prst="rect">
            <a:avLst/>
          </a:prstGeom>
        </p:spPr>
        <p:txBody>
          <a:bodyPr wrap="square">
            <a:spAutoFit/>
          </a:bodyPr>
          <a:lstStyle/>
          <a:p>
            <a:r>
              <a:rPr lang="ru-RU" sz="2400" b="1" dirty="0">
                <a:solidFill>
                  <a:srgbClr val="FFC000"/>
                </a:solidFill>
              </a:rPr>
              <a:t>Свидетель-очевидец во время эксперимента должен находиться в том же месте, с которого он наблюдал дорожно-транспортное происшествие.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Для </a:t>
            </a:r>
            <a:r>
              <a:rPr lang="ru-RU" sz="2400" b="1" dirty="0">
                <a:solidFill>
                  <a:srgbClr val="FFC000"/>
                </a:solidFill>
              </a:rPr>
              <a:t>хронометриста (или нескольких) выбирается место, с которого хорошо виден весь путь движения пешехода-демонстратора.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Члены </a:t>
            </a:r>
            <a:r>
              <a:rPr lang="ru-RU" sz="2400" b="1" dirty="0">
                <a:solidFill>
                  <a:srgbClr val="FFC000"/>
                </a:solidFill>
              </a:rPr>
              <a:t>группы охраны располагаются на путях подъезда транспортных средств, чтобы иметь возможность следить за сигналами следователя.</a:t>
            </a:r>
          </a:p>
        </p:txBody>
      </p:sp>
    </p:spTree>
    <p:extLst>
      <p:ext uri="{BB962C8B-B14F-4D97-AF65-F5344CB8AC3E}">
        <p14:creationId xmlns:p14="http://schemas.microsoft.com/office/powerpoint/2010/main" val="22673023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24744"/>
            <a:ext cx="8064896" cy="3046988"/>
          </a:xfrm>
          <a:prstGeom prst="rect">
            <a:avLst/>
          </a:prstGeom>
        </p:spPr>
        <p:txBody>
          <a:bodyPr wrap="square">
            <a:spAutoFit/>
          </a:bodyPr>
          <a:lstStyle/>
          <a:p>
            <a:r>
              <a:rPr lang="ru-RU" sz="2400" b="1" dirty="0">
                <a:solidFill>
                  <a:srgbClr val="FFC000"/>
                </a:solidFill>
              </a:rPr>
              <a:t>Если к участию привлекается несколько свидетелей-очевидцев, должен быть предусмотрен порядок  поочередного выполнения ими своих обязанностей в отсутствии всех остальных свидетелей-очевидцев.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Это </a:t>
            </a:r>
            <a:r>
              <a:rPr lang="ru-RU" sz="2400" b="1" dirty="0">
                <a:solidFill>
                  <a:srgbClr val="FFC000"/>
                </a:solidFill>
              </a:rPr>
              <a:t>вызывается необходимостью исключения возможности влияния суждений других лиц на восприятие данным свидетелем всего комплекса действия пешехода.</a:t>
            </a:r>
          </a:p>
        </p:txBody>
      </p:sp>
    </p:spTree>
    <p:extLst>
      <p:ext uri="{BB962C8B-B14F-4D97-AF65-F5344CB8AC3E}">
        <p14:creationId xmlns:p14="http://schemas.microsoft.com/office/powerpoint/2010/main" val="21364245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298769"/>
            <a:ext cx="8064896" cy="3046988"/>
          </a:xfrm>
          <a:prstGeom prst="rect">
            <a:avLst/>
          </a:prstGeom>
        </p:spPr>
        <p:txBody>
          <a:bodyPr wrap="square">
            <a:spAutoFit/>
          </a:bodyPr>
          <a:lstStyle/>
          <a:p>
            <a:r>
              <a:rPr lang="ru-RU" sz="2400" b="1" dirty="0">
                <a:solidFill>
                  <a:srgbClr val="FFC000"/>
                </a:solidFill>
              </a:rPr>
              <a:t>Ход эксперимента.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После </a:t>
            </a:r>
            <a:r>
              <a:rPr lang="ru-RU" sz="2400" b="1" dirty="0">
                <a:solidFill>
                  <a:srgbClr val="FFC000"/>
                </a:solidFill>
              </a:rPr>
              <a:t>того, как будет определен маршрут движения пешехода, место наезда на него и место нахождения очевидца, на проезжей части мелом обозначается линия движения пешехода, а точками (вешками) место его первоначального нахождения, место наезда и место, где находился очевидец.</a:t>
            </a:r>
          </a:p>
        </p:txBody>
      </p:sp>
    </p:spTree>
    <p:extLst>
      <p:ext uri="{BB962C8B-B14F-4D97-AF65-F5344CB8AC3E}">
        <p14:creationId xmlns:p14="http://schemas.microsoft.com/office/powerpoint/2010/main" val="5634167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8716" y="1412776"/>
            <a:ext cx="8064896" cy="2677656"/>
          </a:xfrm>
          <a:prstGeom prst="rect">
            <a:avLst/>
          </a:prstGeom>
        </p:spPr>
        <p:txBody>
          <a:bodyPr wrap="square">
            <a:spAutoFit/>
          </a:bodyPr>
          <a:lstStyle/>
          <a:p>
            <a:r>
              <a:rPr lang="ru-RU" sz="2400" b="1" dirty="0">
                <a:solidFill>
                  <a:srgbClr val="FFC000"/>
                </a:solidFill>
              </a:rPr>
              <a:t>Следователь выясняет у очевидца, в каком темпе двигался пешеход, (шагом, бегом, медленно, быстро и т.п.), после чего демонстратор занимает место первоначального положения пешехода.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Понятые </a:t>
            </a:r>
            <a:r>
              <a:rPr lang="ru-RU" sz="2400" b="1" dirty="0">
                <a:solidFill>
                  <a:srgbClr val="FFC000"/>
                </a:solidFill>
              </a:rPr>
              <a:t>располагаются возле очевидца, корректирующего темп движения демонстратора и возле хронометриста.</a:t>
            </a:r>
          </a:p>
        </p:txBody>
      </p:sp>
    </p:spTree>
    <p:extLst>
      <p:ext uri="{BB962C8B-B14F-4D97-AF65-F5344CB8AC3E}">
        <p14:creationId xmlns:p14="http://schemas.microsoft.com/office/powerpoint/2010/main" val="31886611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7597" y="764704"/>
            <a:ext cx="8136904" cy="4893647"/>
          </a:xfrm>
          <a:prstGeom prst="rect">
            <a:avLst/>
          </a:prstGeom>
        </p:spPr>
        <p:txBody>
          <a:bodyPr wrap="square">
            <a:spAutoFit/>
          </a:bodyPr>
          <a:lstStyle/>
          <a:p>
            <a:r>
              <a:rPr lang="ru-RU" sz="2400" b="1" dirty="0">
                <a:solidFill>
                  <a:srgbClr val="FFC000"/>
                </a:solidFill>
              </a:rPr>
              <a:t>По команде следователя демонстратор начинает движение в темпе, предложенном свидетелем-очевидцем.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Одновременно </a:t>
            </a:r>
            <a:r>
              <a:rPr lang="ru-RU" sz="2400" b="1" dirty="0">
                <a:solidFill>
                  <a:srgbClr val="FFC000"/>
                </a:solidFill>
              </a:rPr>
              <a:t>с началом движения демонстратора по размеченному участку включается секундомер (или секундомеры). </a:t>
            </a:r>
            <a:endParaRPr lang="ru-RU" sz="2400" b="1" dirty="0" smtClean="0">
              <a:solidFill>
                <a:srgbClr val="FFC000"/>
              </a:solidFill>
            </a:endParaRPr>
          </a:p>
          <a:p>
            <a:endParaRPr lang="ru-RU" sz="2400" b="1" dirty="0">
              <a:solidFill>
                <a:srgbClr val="FFC000"/>
              </a:solidFill>
            </a:endParaRPr>
          </a:p>
          <a:p>
            <a:r>
              <a:rPr lang="ru-RU" sz="2400" b="1" dirty="0" smtClean="0">
                <a:solidFill>
                  <a:srgbClr val="FFC000"/>
                </a:solidFill>
              </a:rPr>
              <a:t>Секундомер </a:t>
            </a:r>
            <a:r>
              <a:rPr lang="ru-RU" sz="2400" b="1" dirty="0">
                <a:solidFill>
                  <a:srgbClr val="FFC000"/>
                </a:solidFill>
              </a:rPr>
              <a:t>выключается в момент, когда демонстратор оказывается в точке, обозначающей место наезда, причем демонстратор в этой точке не должен останавливаться, а продолжать двигаться в том же темпе еще 2-3 м. Это расстояние может быть увеличено, если демонстратор будет двигаться с большей скоростью.</a:t>
            </a:r>
          </a:p>
        </p:txBody>
      </p:sp>
    </p:spTree>
    <p:extLst>
      <p:ext uri="{BB962C8B-B14F-4D97-AF65-F5344CB8AC3E}">
        <p14:creationId xmlns:p14="http://schemas.microsoft.com/office/powerpoint/2010/main" val="13641790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20688"/>
            <a:ext cx="8280920" cy="4524315"/>
          </a:xfrm>
          <a:prstGeom prst="rect">
            <a:avLst/>
          </a:prstGeom>
        </p:spPr>
        <p:txBody>
          <a:bodyPr wrap="square">
            <a:spAutoFit/>
          </a:bodyPr>
          <a:lstStyle/>
          <a:p>
            <a:r>
              <a:rPr lang="ru-RU" sz="2400" b="1" dirty="0">
                <a:solidFill>
                  <a:srgbClr val="FFC000"/>
                </a:solidFill>
              </a:rPr>
              <a:t>После первого прохода демонстратора следователь выясняет у очевидца, в таком ли темпе двигался пешеход во время ДТП. Если ответ отрицательный, демонстратор делает еще несколько проходов в темпе, корректируемом свидетелем-очевидцем. По получении от свидетеля положительного ответа о темпе движения пешехода демонстратор делает еще 2-3 контрольных прохода в том же темпе и с такой же скоростью.</a:t>
            </a:r>
          </a:p>
          <a:p>
            <a:endParaRPr lang="ru-RU" sz="2400" b="1" dirty="0" smtClean="0">
              <a:solidFill>
                <a:srgbClr val="FFC000"/>
              </a:solidFill>
            </a:endParaRPr>
          </a:p>
          <a:p>
            <a:r>
              <a:rPr lang="ru-RU" sz="2400" b="1" dirty="0" smtClean="0">
                <a:solidFill>
                  <a:srgbClr val="FFC000"/>
                </a:solidFill>
              </a:rPr>
              <a:t>Например</a:t>
            </a:r>
            <a:r>
              <a:rPr lang="ru-RU" sz="2400" b="1" dirty="0">
                <a:solidFill>
                  <a:srgbClr val="FFC000"/>
                </a:solidFill>
              </a:rPr>
              <a:t>, при последнем проходе демонстратор определенный участок преодолел за 3,2 с, а в трех контрольных проходах время составило соответственно 3,2 с, 3,25 с, 3,3 с.</a:t>
            </a:r>
          </a:p>
        </p:txBody>
      </p:sp>
    </p:spTree>
    <p:extLst>
      <p:ext uri="{BB962C8B-B14F-4D97-AF65-F5344CB8AC3E}">
        <p14:creationId xmlns:p14="http://schemas.microsoft.com/office/powerpoint/2010/main" val="1526665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674</TotalTime>
  <Words>9852</Words>
  <Application>Microsoft Office PowerPoint</Application>
  <PresentationFormat>Экран (4:3)</PresentationFormat>
  <Paragraphs>404</Paragraphs>
  <Slides>149</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149</vt:i4>
      </vt:variant>
    </vt:vector>
  </HeadingPairs>
  <TitlesOfParts>
    <vt:vector size="151" baseType="lpstr">
      <vt:lpstr>Горизонт</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Leon</dc:creator>
  <cp:lastModifiedBy>Л. А. Бушмакина</cp:lastModifiedBy>
  <cp:revision>147</cp:revision>
  <dcterms:created xsi:type="dcterms:W3CDTF">2014-10-11T13:03:34Z</dcterms:created>
  <dcterms:modified xsi:type="dcterms:W3CDTF">2018-12-15T09:55:40Z</dcterms:modified>
</cp:coreProperties>
</file>