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319"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316"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61B0B-2F91-4CEC-AFD5-9499CD440716}" type="datetimeFigureOut">
              <a:rPr lang="ru-RU" smtClean="0"/>
              <a:t>10.12.2018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84E054-B227-4005-AF59-EE01AC03D7F4}" type="slidenum">
              <a:rPr lang="ru-RU" smtClean="0"/>
              <a:t>‹#›</a:t>
            </a:fld>
            <a:endParaRPr lang="ru-RU"/>
          </a:p>
        </p:txBody>
      </p:sp>
    </p:spTree>
    <p:extLst>
      <p:ext uri="{BB962C8B-B14F-4D97-AF65-F5344CB8AC3E}">
        <p14:creationId xmlns:p14="http://schemas.microsoft.com/office/powerpoint/2010/main" val="2385856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smtClean="0"/>
          </a:p>
        </p:txBody>
      </p:sp>
      <p:sp>
        <p:nvSpPr>
          <p:cNvPr id="1638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D6160A-0AB9-40C5-8974-1F92209FFD32}" type="slidenum">
              <a:rPr lang="ru-RU">
                <a:latin typeface="Tahoma" pitchFamily="34" charset="0"/>
              </a:rPr>
              <a:pPr eaLnBrk="1" hangingPunct="1"/>
              <a:t>1</a:t>
            </a:fld>
            <a:endParaRPr lang="ru-RU">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958BCA2F-66E2-43A8-9EF8-1CBADF66F705}"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0CE5EAF-6302-4D91-A95C-2FF16AC7BE28}"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58BCA2F-66E2-43A8-9EF8-1CBADF66F705}"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58BCA2F-66E2-43A8-9EF8-1CBADF66F705}"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958BCA2F-66E2-43A8-9EF8-1CBADF66F705}"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0CE5EAF-6302-4D91-A95C-2FF16AC7BE28}"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8BCA2F-66E2-43A8-9EF8-1CBADF66F705}"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958BCA2F-66E2-43A8-9EF8-1CBADF66F705}" type="datetimeFigureOut">
              <a:rPr lang="ru-RU" smtClean="0"/>
              <a:t>10.12.2018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958BCA2F-66E2-43A8-9EF8-1CBADF66F705}" type="datetimeFigureOut">
              <a:rPr lang="ru-RU" smtClean="0"/>
              <a:t>10.12.2018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58BCA2F-66E2-43A8-9EF8-1CBADF66F705}" type="datetimeFigureOut">
              <a:rPr lang="ru-RU" smtClean="0"/>
              <a:t>10.12.2018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8BCA2F-66E2-43A8-9EF8-1CBADF66F705}" type="datetimeFigureOut">
              <a:rPr lang="ru-RU" smtClean="0"/>
              <a:t>10.12.2018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8BCA2F-66E2-43A8-9EF8-1CBADF66F705}" type="datetimeFigureOut">
              <a:rPr lang="ru-RU" smtClean="0"/>
              <a:t>10.12.2018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8BCA2F-66E2-43A8-9EF8-1CBADF66F705}" type="datetimeFigureOut">
              <a:rPr lang="ru-RU" smtClean="0"/>
              <a:t>10.12.2018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0CE5EAF-6302-4D91-A95C-2FF16AC7BE2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958BCA2F-66E2-43A8-9EF8-1CBADF66F705}" type="datetimeFigureOut">
              <a:rPr lang="ru-RU" smtClean="0"/>
              <a:t>10.12.2018</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0CE5EAF-6302-4D91-A95C-2FF16AC7BE28}"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Прямоугольник 1"/>
          <p:cNvSpPr>
            <a:spLocks noChangeArrowheads="1"/>
          </p:cNvSpPr>
          <p:nvPr/>
        </p:nvSpPr>
        <p:spPr bwMode="auto">
          <a:xfrm>
            <a:off x="179388" y="188913"/>
            <a:ext cx="87137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kumimoji="1" lang="ru-RU" dirty="0">
                <a:solidFill>
                  <a:srgbClr val="FFFF00"/>
                </a:solidFill>
              </a:rPr>
              <a:t>МИНИСТЕРСТВО </a:t>
            </a:r>
            <a:r>
              <a:rPr kumimoji="1" lang="en-US" dirty="0">
                <a:solidFill>
                  <a:srgbClr val="FFFF00"/>
                </a:solidFill>
              </a:rPr>
              <a:t> </a:t>
            </a:r>
            <a:r>
              <a:rPr kumimoji="1" lang="ru-RU" dirty="0">
                <a:solidFill>
                  <a:srgbClr val="FFFF00"/>
                </a:solidFill>
              </a:rPr>
              <a:t>ОБРАЗОВАНИЯ И НАУКИ РОССИЙСКОЙ ФЕДЕРАЦИИ</a:t>
            </a:r>
          </a:p>
          <a:p>
            <a:pPr algn="ctr"/>
            <a:r>
              <a:rPr kumimoji="1" lang="ru-RU" dirty="0">
                <a:solidFill>
                  <a:srgbClr val="FFFF00"/>
                </a:solidFill>
              </a:rPr>
              <a:t>ФЕДЕРАЛЬНОЕ ГОСУДАРСТВЕННОЕ БЮДЖЕТНОЕ ОБРАЗОВАТЕЛЬНОЕ</a:t>
            </a:r>
          </a:p>
          <a:p>
            <a:pPr algn="ctr"/>
            <a:r>
              <a:rPr kumimoji="1" lang="ru-RU" dirty="0">
                <a:solidFill>
                  <a:srgbClr val="FFFF00"/>
                </a:solidFill>
              </a:rPr>
              <a:t>УЧРЕЖДЕНИЕ ВЫСШЕГО ОБРАЗОВАНИЯ</a:t>
            </a:r>
          </a:p>
          <a:p>
            <a:pPr algn="ctr"/>
            <a:r>
              <a:rPr kumimoji="1" lang="ru-RU" dirty="0">
                <a:solidFill>
                  <a:srgbClr val="FFFF00"/>
                </a:solidFill>
              </a:rPr>
              <a:t>«РОСТОВСКИЙ ГОСУДАРСТВЕННЫЙ ЭКОНОМИЧЕСКИЙ УНИВЕРСИТЕТ (РИНХ)»</a:t>
            </a:r>
            <a:endParaRPr lang="ru-RU" dirty="0"/>
          </a:p>
        </p:txBody>
      </p:sp>
      <p:sp>
        <p:nvSpPr>
          <p:cNvPr id="3075" name="Прямоугольник 2"/>
          <p:cNvSpPr>
            <a:spLocks noChangeArrowheads="1"/>
          </p:cNvSpPr>
          <p:nvPr/>
        </p:nvSpPr>
        <p:spPr bwMode="auto">
          <a:xfrm>
            <a:off x="3241674" y="3256598"/>
            <a:ext cx="2589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ru-RU" sz="1400" dirty="0">
                <a:solidFill>
                  <a:srgbClr val="FFFF00"/>
                </a:solidFill>
              </a:rPr>
              <a:t>ЮРИДИЧЕСКИЙ ФАКУЛЬТЕТ </a:t>
            </a:r>
            <a:endParaRPr lang="ru-RU" sz="1400" dirty="0"/>
          </a:p>
        </p:txBody>
      </p:sp>
      <p:sp>
        <p:nvSpPr>
          <p:cNvPr id="4" name="Прямоугольник 3"/>
          <p:cNvSpPr/>
          <p:nvPr/>
        </p:nvSpPr>
        <p:spPr>
          <a:xfrm>
            <a:off x="277018" y="3592513"/>
            <a:ext cx="8713788" cy="368300"/>
          </a:xfrm>
          <a:prstGeom prst="rect">
            <a:avLst/>
          </a:prstGeom>
        </p:spPr>
        <p:txBody>
          <a:bodyPr>
            <a:spAutoFit/>
          </a:bodyPr>
          <a:lstStyle/>
          <a:p>
            <a:pPr algn="ctr">
              <a:defRPr/>
            </a:pPr>
            <a:r>
              <a:rPr lang="ru-RU" b="1" dirty="0">
                <a:solidFill>
                  <a:srgbClr val="FFFF00"/>
                </a:solidFill>
                <a:effectLst>
                  <a:outerShdw blurRad="38100" dist="38100" dir="2700000" algn="tl">
                    <a:srgbClr val="000000"/>
                  </a:outerShdw>
                </a:effectLst>
              </a:rPr>
              <a:t>КАФЕДРА СУДЕБНОЙ ЭКСПЕРТИЗЫ И КРИМИНАЛИСТИКИ</a:t>
            </a:r>
            <a:endParaRPr lang="en-US" b="1" dirty="0">
              <a:solidFill>
                <a:srgbClr val="FFFF00"/>
              </a:solidFill>
              <a:effectLst>
                <a:outerShdw blurRad="38100" dist="38100" dir="2700000" algn="tl">
                  <a:srgbClr val="000000"/>
                </a:outerShdw>
              </a:effectLst>
            </a:endParaRPr>
          </a:p>
        </p:txBody>
      </p:sp>
      <p:sp>
        <p:nvSpPr>
          <p:cNvPr id="5" name="Прямоугольник 4"/>
          <p:cNvSpPr/>
          <p:nvPr/>
        </p:nvSpPr>
        <p:spPr>
          <a:xfrm>
            <a:off x="2970637" y="4168538"/>
            <a:ext cx="3326552" cy="369332"/>
          </a:xfrm>
          <a:prstGeom prst="rect">
            <a:avLst/>
          </a:prstGeom>
        </p:spPr>
        <p:txBody>
          <a:bodyPr wrap="none">
            <a:spAutoFit/>
          </a:bodyPr>
          <a:lstStyle/>
          <a:p>
            <a:pPr algn="ctr"/>
            <a:r>
              <a:rPr lang="ru-RU" b="1" dirty="0">
                <a:solidFill>
                  <a:srgbClr val="00B050"/>
                </a:solidFill>
              </a:rPr>
              <a:t>ИНФОРМАЦИОННЫЙ МАТЕРИАЛ</a:t>
            </a:r>
          </a:p>
        </p:txBody>
      </p:sp>
      <p:sp>
        <p:nvSpPr>
          <p:cNvPr id="3078" name="Прямоугольник 5"/>
          <p:cNvSpPr>
            <a:spLocks noChangeArrowheads="1"/>
          </p:cNvSpPr>
          <p:nvPr/>
        </p:nvSpPr>
        <p:spPr bwMode="auto">
          <a:xfrm>
            <a:off x="241300" y="4797152"/>
            <a:ext cx="878522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3200" b="1" dirty="0" smtClean="0">
                <a:solidFill>
                  <a:srgbClr val="FFC000"/>
                </a:solidFill>
              </a:rPr>
              <a:t>«</a:t>
            </a:r>
            <a:r>
              <a:rPr lang="ru-RU" sz="3200" b="1" dirty="0">
                <a:solidFill>
                  <a:srgbClr val="FFFF00"/>
                </a:solidFill>
              </a:rPr>
              <a:t>КРИМИНАЛИСТИЧЕСКАЯ ХАРАКТЕРИСТИКА ПРЕСТУПЛЕНИЙ, СОВЕРШАЕМЫХ НА ТРАНСПОРТЕ</a:t>
            </a:r>
            <a:r>
              <a:rPr lang="ru-RU" sz="3200" b="1" dirty="0" smtClean="0">
                <a:solidFill>
                  <a:srgbClr val="FFC000"/>
                </a:solidFill>
              </a:rPr>
              <a:t>»</a:t>
            </a:r>
            <a:endParaRPr lang="ru-RU" sz="3200" b="1" dirty="0">
              <a:solidFill>
                <a:srgbClr val="FFC000"/>
              </a:solidFill>
            </a:endParaRPr>
          </a:p>
        </p:txBody>
      </p:sp>
      <p:pic>
        <p:nvPicPr>
          <p:cNvPr id="3079" name="Picture 8" descr="C:\Users\Leon\Desktop\ЛОГОТИП РИН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9268" y="1628800"/>
            <a:ext cx="1905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5925808"/>
      </p:ext>
    </p:extLst>
  </p:cSld>
  <p:clrMapOvr>
    <a:masterClrMapping/>
  </p:clrMapOvr>
  <p:transition spd="slow" advTm="1683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8136904" cy="3785652"/>
          </a:xfrm>
          <a:prstGeom prst="rect">
            <a:avLst/>
          </a:prstGeom>
        </p:spPr>
        <p:txBody>
          <a:bodyPr wrap="square">
            <a:spAutoFit/>
          </a:bodyPr>
          <a:lstStyle/>
          <a:p>
            <a:r>
              <a:rPr lang="ru-RU" sz="2400" dirty="0" smtClean="0">
                <a:solidFill>
                  <a:srgbClr val="FFC000"/>
                </a:solidFill>
              </a:rPr>
              <a:t>Наиболее распространенными преступлениями, совершаемыми на объектах железнодорожного, водного и воздушного транспорта, являются хищения грузов, кражи государственного и общественного имущества, личных вещей пассажиров, спекуляция, мошенничество, взяточничество и другие должностные преступления, наезды подвижного состава на лиц, не занятых  работой на транспорте, а также повреждения путей сообщения и преступные нарушения правил безопасности движения и эксплуатации транспорта, повлекшие крушения и аварии.</a:t>
            </a:r>
            <a:endParaRPr lang="ru-RU" sz="2400" dirty="0">
              <a:solidFill>
                <a:srgbClr val="FFC000"/>
              </a:solidFill>
            </a:endParaRPr>
          </a:p>
        </p:txBody>
      </p:sp>
    </p:spTree>
    <p:extLst>
      <p:ext uri="{BB962C8B-B14F-4D97-AF65-F5344CB8AC3E}">
        <p14:creationId xmlns:p14="http://schemas.microsoft.com/office/powerpoint/2010/main" val="1532230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166843"/>
            <a:ext cx="8208912" cy="4893647"/>
          </a:xfrm>
          <a:prstGeom prst="rect">
            <a:avLst/>
          </a:prstGeom>
        </p:spPr>
        <p:txBody>
          <a:bodyPr wrap="square">
            <a:spAutoFit/>
          </a:bodyPr>
          <a:lstStyle/>
          <a:p>
            <a:r>
              <a:rPr lang="ru-RU" sz="2400" b="1" dirty="0" smtClean="0">
                <a:solidFill>
                  <a:srgbClr val="FFC000"/>
                </a:solidFill>
              </a:rPr>
              <a:t>Местом совершения данного вида преступлений является зона обслуживания органов внутренних дел на транспорте:</a:t>
            </a:r>
          </a:p>
          <a:p>
            <a:r>
              <a:rPr lang="ru-RU" sz="2400" b="1" dirty="0" smtClean="0">
                <a:solidFill>
                  <a:srgbClr val="FFC000"/>
                </a:solidFill>
              </a:rPr>
              <a:t>- на железнодорожном транспорте — весь подвижной состав, находящийся на путях МПС и железнодорожных станциях, все стационарные объекты системы МПС на станциях, вокзалах и на перегонах в пределах полосы отвода;</a:t>
            </a:r>
          </a:p>
          <a:p>
            <a:r>
              <a:rPr lang="ru-RU" sz="2400" b="1" dirty="0" smtClean="0">
                <a:solidFill>
                  <a:srgbClr val="FFC000"/>
                </a:solidFill>
              </a:rPr>
              <a:t>- на водном транспорте — все </a:t>
            </a:r>
            <a:r>
              <a:rPr lang="ru-RU" sz="2400" b="1" dirty="0" err="1" smtClean="0">
                <a:solidFill>
                  <a:srgbClr val="FFC000"/>
                </a:solidFill>
              </a:rPr>
              <a:t>плавсредства</a:t>
            </a:r>
            <a:r>
              <a:rPr lang="ru-RU" sz="2400" b="1" dirty="0" smtClean="0">
                <a:solidFill>
                  <a:srgbClr val="FFC000"/>
                </a:solidFill>
              </a:rPr>
              <a:t> ММФ России, МРФ России в пределах судовых магистралей, отстойные пункты </a:t>
            </a:r>
            <a:r>
              <a:rPr lang="ru-RU" sz="2400" b="1" dirty="0" err="1" smtClean="0">
                <a:solidFill>
                  <a:srgbClr val="FFC000"/>
                </a:solidFill>
              </a:rPr>
              <a:t>плавсредств</a:t>
            </a:r>
            <a:r>
              <a:rPr lang="ru-RU" sz="2400" b="1" dirty="0" smtClean="0">
                <a:solidFill>
                  <a:srgbClr val="FFC000"/>
                </a:solidFill>
              </a:rPr>
              <a:t>, предприятия морского и речного транспорта, расположенные на прибрежной территории;</a:t>
            </a:r>
          </a:p>
          <a:p>
            <a:r>
              <a:rPr lang="ru-RU" sz="2400" b="1" dirty="0" smtClean="0">
                <a:solidFill>
                  <a:srgbClr val="FFC000"/>
                </a:solidFill>
              </a:rPr>
              <a:t>- на воздушном транспорте — суда гражданской авиации, все организации, расположенные в пределах границ аэродромов и аэровокзалов.</a:t>
            </a:r>
            <a:endParaRPr lang="ru-RU" sz="2400" b="1" dirty="0">
              <a:solidFill>
                <a:srgbClr val="FFC000"/>
              </a:solidFill>
            </a:endParaRPr>
          </a:p>
        </p:txBody>
      </p:sp>
    </p:spTree>
    <p:extLst>
      <p:ext uri="{BB962C8B-B14F-4D97-AF65-F5344CB8AC3E}">
        <p14:creationId xmlns:p14="http://schemas.microsoft.com/office/powerpoint/2010/main" val="1321286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24744"/>
            <a:ext cx="8136904" cy="3416320"/>
          </a:xfrm>
          <a:prstGeom prst="rect">
            <a:avLst/>
          </a:prstGeom>
        </p:spPr>
        <p:txBody>
          <a:bodyPr wrap="square">
            <a:spAutoFit/>
          </a:bodyPr>
          <a:lstStyle/>
          <a:p>
            <a:r>
              <a:rPr lang="ru-RU" sz="2400" b="1" dirty="0" smtClean="0">
                <a:solidFill>
                  <a:srgbClr val="FFC000"/>
                </a:solidFill>
              </a:rPr>
              <a:t>Такие преступления против личности, как хулиганство, разбойные нападения и грабежи, совершаются на транспорте в вечернее и ночное время на вокзалах, перронах, пристанях и платформах, в электропоездах и лесопосадках, расположенных вдоль железнодорожных путей. Преступления совершают, как правило, лица молодого возраста и в группе. Транспорт используют как для совершения преступления, так и для того, чтобы скрыться с места происшествия.</a:t>
            </a:r>
            <a:endParaRPr lang="ru-RU" sz="2400" b="1" dirty="0">
              <a:solidFill>
                <a:srgbClr val="FFC000"/>
              </a:solidFill>
            </a:endParaRPr>
          </a:p>
        </p:txBody>
      </p:sp>
    </p:spTree>
    <p:extLst>
      <p:ext uri="{BB962C8B-B14F-4D97-AF65-F5344CB8AC3E}">
        <p14:creationId xmlns:p14="http://schemas.microsoft.com/office/powerpoint/2010/main" val="1273973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208912" cy="830997"/>
          </a:xfrm>
          <a:prstGeom prst="rect">
            <a:avLst/>
          </a:prstGeom>
        </p:spPr>
        <p:txBody>
          <a:bodyPr wrap="square">
            <a:spAutoFit/>
          </a:bodyPr>
          <a:lstStyle/>
          <a:p>
            <a:r>
              <a:rPr lang="ru-RU" sz="2400" b="1" dirty="0" smtClean="0">
                <a:solidFill>
                  <a:srgbClr val="FFC000"/>
                </a:solidFill>
              </a:rPr>
              <a:t>Среди лиц, совершающих преступления на транспорте, выделяются три категории: </a:t>
            </a:r>
            <a:endParaRPr lang="ru-RU" sz="2400" b="1" dirty="0">
              <a:solidFill>
                <a:srgbClr val="FFC000"/>
              </a:solidFill>
            </a:endParaRPr>
          </a:p>
        </p:txBody>
      </p:sp>
      <p:sp>
        <p:nvSpPr>
          <p:cNvPr id="3" name="Прямоугольник 2"/>
          <p:cNvSpPr/>
          <p:nvPr/>
        </p:nvSpPr>
        <p:spPr>
          <a:xfrm>
            <a:off x="539552" y="1997839"/>
            <a:ext cx="8208912" cy="3046988"/>
          </a:xfrm>
          <a:prstGeom prst="rect">
            <a:avLst/>
          </a:prstGeom>
        </p:spPr>
        <p:txBody>
          <a:bodyPr wrap="square">
            <a:spAutoFit/>
          </a:bodyPr>
          <a:lstStyle/>
          <a:p>
            <a:r>
              <a:rPr lang="ru-RU" sz="2400" b="1" dirty="0" smtClean="0">
                <a:solidFill>
                  <a:srgbClr val="FFC000"/>
                </a:solidFill>
              </a:rPr>
              <a:t>Во-первых, работники транспорта. В силу профессиональных обязанностей доступ к грузам имеет большая группа лиц: члены локомотивных бригад, экипажи судов, проводники, сотрудники военизированной охраны, составители поездов, осмотрщики вагонов, стропальщики, весовщики, грузчики, сторожа и т. д. Среди них встречаются ранее судимые, ведущие сомнительный образ жизни, нарушающие общественный порядок. </a:t>
            </a:r>
            <a:endParaRPr lang="ru-RU" sz="2400" b="1" dirty="0">
              <a:solidFill>
                <a:srgbClr val="FFC000"/>
              </a:solidFill>
            </a:endParaRPr>
          </a:p>
        </p:txBody>
      </p:sp>
    </p:spTree>
    <p:extLst>
      <p:ext uri="{BB962C8B-B14F-4D97-AF65-F5344CB8AC3E}">
        <p14:creationId xmlns:p14="http://schemas.microsoft.com/office/powerpoint/2010/main" val="489410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268760"/>
            <a:ext cx="8208912" cy="3046988"/>
          </a:xfrm>
          <a:prstGeom prst="rect">
            <a:avLst/>
          </a:prstGeom>
        </p:spPr>
        <p:txBody>
          <a:bodyPr wrap="square">
            <a:spAutoFit/>
          </a:bodyPr>
          <a:lstStyle/>
          <a:p>
            <a:r>
              <a:rPr lang="ru-RU" sz="2400" b="1" dirty="0" smtClean="0">
                <a:solidFill>
                  <a:srgbClr val="FFC000"/>
                </a:solidFill>
              </a:rPr>
              <a:t>Во-вторых, местные жители, проживающие вблизи объектов транспорта. Для этой категории характерны такие преступления, как кражи вещей у пассажиров на вокзалах и в поездах, грабежи и разбои в пригородных поездах и в полосе отвода, а также кражи грузов из подвижного железнодорожного транспорта, в товарных и отстойных парках, на судах, стоящих у причалов, и на контейнерных площадках. </a:t>
            </a:r>
            <a:endParaRPr lang="ru-RU" sz="2400" b="1" dirty="0">
              <a:solidFill>
                <a:srgbClr val="FFC000"/>
              </a:solidFill>
            </a:endParaRPr>
          </a:p>
        </p:txBody>
      </p:sp>
    </p:spTree>
    <p:extLst>
      <p:ext uri="{BB962C8B-B14F-4D97-AF65-F5344CB8AC3E}">
        <p14:creationId xmlns:p14="http://schemas.microsoft.com/office/powerpoint/2010/main" val="3277517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556792"/>
            <a:ext cx="8064896" cy="2677656"/>
          </a:xfrm>
          <a:prstGeom prst="rect">
            <a:avLst/>
          </a:prstGeom>
        </p:spPr>
        <p:txBody>
          <a:bodyPr wrap="square">
            <a:spAutoFit/>
          </a:bodyPr>
          <a:lstStyle/>
          <a:p>
            <a:r>
              <a:rPr lang="ru-RU" sz="2400" b="1" dirty="0" smtClean="0">
                <a:solidFill>
                  <a:srgbClr val="FFC000"/>
                </a:solidFill>
              </a:rPr>
              <a:t>Третью группу составляют преступники-гастролеры, лица без определенного места жительства и работы, а также осужденные, сбежавшие из мест отбывания наказания. Они чаще всего совершают кражи у пассажиров на вокзалах и в аэропортах, грабежи и разбои на станциях и набережных, изнасилования и убийства — в отстойных парках и на перегонах, в полосе отвода.</a:t>
            </a:r>
            <a:endParaRPr lang="ru-RU" sz="2400" b="1" dirty="0">
              <a:solidFill>
                <a:srgbClr val="FFC000"/>
              </a:solidFill>
            </a:endParaRPr>
          </a:p>
        </p:txBody>
      </p:sp>
    </p:spTree>
    <p:extLst>
      <p:ext uri="{BB962C8B-B14F-4D97-AF65-F5344CB8AC3E}">
        <p14:creationId xmlns:p14="http://schemas.microsoft.com/office/powerpoint/2010/main" val="879829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7992888" cy="4154984"/>
          </a:xfrm>
          <a:prstGeom prst="rect">
            <a:avLst/>
          </a:prstGeom>
        </p:spPr>
        <p:txBody>
          <a:bodyPr wrap="square">
            <a:spAutoFit/>
          </a:bodyPr>
          <a:lstStyle/>
          <a:p>
            <a:r>
              <a:rPr lang="ru-RU" sz="2400" b="1" dirty="0" smtClean="0">
                <a:solidFill>
                  <a:srgbClr val="FFC000"/>
                </a:solidFill>
              </a:rPr>
              <a:t>Самые распространенные преступления на транспорте— хищения чужого имущества. При перевозках расхищаются промышленные и продовольственные товары, продукция производственно-технического назначения, разукомплектовываются автомобильная и тракторная техника различные машины и оборудование.</a:t>
            </a:r>
          </a:p>
          <a:p>
            <a:r>
              <a:rPr lang="ru-RU" sz="2400" b="1" dirty="0" smtClean="0">
                <a:solidFill>
                  <a:srgbClr val="FFC000"/>
                </a:solidFill>
              </a:rPr>
              <a:t>Хищение грузов на речном, морском или воздушном транспорте в пути следования ограничено условиями самих перевозок, в то время как на железнодорожном транспорте преступники используют фактор подвижности для совершения преступления и его сокрытия.</a:t>
            </a:r>
            <a:endParaRPr lang="ru-RU" sz="2400" b="1" dirty="0">
              <a:solidFill>
                <a:srgbClr val="FFC000"/>
              </a:solidFill>
            </a:endParaRPr>
          </a:p>
        </p:txBody>
      </p:sp>
    </p:spTree>
    <p:extLst>
      <p:ext uri="{BB962C8B-B14F-4D97-AF65-F5344CB8AC3E}">
        <p14:creationId xmlns:p14="http://schemas.microsoft.com/office/powerpoint/2010/main" val="2782300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208912" cy="461665"/>
          </a:xfrm>
          <a:prstGeom prst="rect">
            <a:avLst/>
          </a:prstGeom>
        </p:spPr>
        <p:txBody>
          <a:bodyPr wrap="square">
            <a:spAutoFit/>
          </a:bodyPr>
          <a:lstStyle/>
          <a:p>
            <a:r>
              <a:rPr lang="ru-RU" sz="2400" b="1" dirty="0" smtClean="0">
                <a:solidFill>
                  <a:srgbClr val="FFC000"/>
                </a:solidFill>
              </a:rPr>
              <a:t>Хищения, совершаемые на транспорте, делятся на две группы.</a:t>
            </a:r>
            <a:endParaRPr lang="ru-RU" sz="2400" b="1" dirty="0">
              <a:solidFill>
                <a:srgbClr val="FFC000"/>
              </a:solidFill>
            </a:endParaRPr>
          </a:p>
        </p:txBody>
      </p:sp>
      <p:sp>
        <p:nvSpPr>
          <p:cNvPr id="3" name="Прямоугольник 2"/>
          <p:cNvSpPr/>
          <p:nvPr/>
        </p:nvSpPr>
        <p:spPr>
          <a:xfrm>
            <a:off x="467544" y="1305342"/>
            <a:ext cx="8064896" cy="4524315"/>
          </a:xfrm>
          <a:prstGeom prst="rect">
            <a:avLst/>
          </a:prstGeom>
        </p:spPr>
        <p:txBody>
          <a:bodyPr wrap="square">
            <a:spAutoFit/>
          </a:bodyPr>
          <a:lstStyle/>
          <a:p>
            <a:r>
              <a:rPr lang="ru-RU" sz="2400" b="1" dirty="0" smtClean="0">
                <a:solidFill>
                  <a:srgbClr val="FFC000"/>
                </a:solidFill>
              </a:rPr>
              <a:t>В первую входят хищения, совершаемые посредством подлогов в перевозочных и иных документах. Эти замаскированные хищения совершают работники клиентских организаций, транспорта, имеющие отношение к обработке документов, сопровождающих грузы, путем составления подложных коммерческих актов на несуществующие недостачи и порчу грузов, сокрытия его излишков, обнаруженных при выгрузке, занижения или завышения веса вагона, внесения в сопроводительные документы изменений, разъединения документов и груза, изъятия груза в пределах норм естественной убыли с последующей отметкой в документах о несуществующей недостаче.</a:t>
            </a:r>
            <a:endParaRPr lang="ru-RU" sz="2400" b="1" dirty="0">
              <a:solidFill>
                <a:srgbClr val="FFC000"/>
              </a:solidFill>
            </a:endParaRPr>
          </a:p>
        </p:txBody>
      </p:sp>
    </p:spTree>
    <p:extLst>
      <p:ext uri="{BB962C8B-B14F-4D97-AF65-F5344CB8AC3E}">
        <p14:creationId xmlns:p14="http://schemas.microsoft.com/office/powerpoint/2010/main" val="4114935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66843"/>
            <a:ext cx="8280920" cy="4524315"/>
          </a:xfrm>
          <a:prstGeom prst="rect">
            <a:avLst/>
          </a:prstGeom>
        </p:spPr>
        <p:txBody>
          <a:bodyPr wrap="square">
            <a:spAutoFit/>
          </a:bodyPr>
          <a:lstStyle/>
          <a:p>
            <a:r>
              <a:rPr lang="ru-RU" sz="2400" b="1" dirty="0" smtClean="0">
                <a:solidFill>
                  <a:srgbClr val="FFC000"/>
                </a:solidFill>
              </a:rPr>
              <a:t>Вторую группу составляют хищения, совершаемые как работниками транспорта, так и лицами, не работающими на транспорте, путем нарушения упаковки груза, целостности вагонов, цистерн, контейнеров, трюмов. При этом отмечается закономерность: работники транспорта совершают хищения преимущественно на станциях и в портах с последующей маскировкой следов преступления (заделка нарушенной упаковки, подвешивание пломб и закруток и т. д.), лица, не работающие на транспорте, совершают хищения на перегонах в пути следования или разъездах, обычно не заботятся о сокрытии следов преступления, оставляют значительное число вещественных доказательств.</a:t>
            </a:r>
            <a:endParaRPr lang="ru-RU" sz="2400" b="1" dirty="0">
              <a:solidFill>
                <a:srgbClr val="FFC000"/>
              </a:solidFill>
            </a:endParaRPr>
          </a:p>
        </p:txBody>
      </p:sp>
    </p:spTree>
    <p:extLst>
      <p:ext uri="{BB962C8B-B14F-4D97-AF65-F5344CB8AC3E}">
        <p14:creationId xmlns:p14="http://schemas.microsoft.com/office/powerpoint/2010/main" val="310554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064896" cy="3785652"/>
          </a:xfrm>
          <a:prstGeom prst="rect">
            <a:avLst/>
          </a:prstGeom>
        </p:spPr>
        <p:txBody>
          <a:bodyPr wrap="square">
            <a:spAutoFit/>
          </a:bodyPr>
          <a:lstStyle/>
          <a:p>
            <a:r>
              <a:rPr lang="ru-RU" sz="2400" b="1" dirty="0" smtClean="0">
                <a:solidFill>
                  <a:srgbClr val="FFC000"/>
                </a:solidFill>
              </a:rPr>
              <a:t>С подвижного состава кражи совершаются на приемно-отправочных железнодорожных путях, в сортировочных парках и парках формирования. Хищения грузов на железнодорожном транспорте чаще всего совершаются при техническом и коммерческом осмотрах подвижного состава, на воздушном — во время погрузочно-разгрузочных работ, на водном — во время выгрузки судна, для чего преступники прячут часть груза в трюме, а затем на лодках по сговору с лицами, осуществляющими охрану, и с помощью шоферов переправляют его с территории порта, пристани.</a:t>
            </a:r>
            <a:endParaRPr lang="ru-RU" sz="2400" b="1" dirty="0">
              <a:solidFill>
                <a:srgbClr val="FFC000"/>
              </a:solidFill>
            </a:endParaRPr>
          </a:p>
        </p:txBody>
      </p:sp>
    </p:spTree>
    <p:extLst>
      <p:ext uri="{BB962C8B-B14F-4D97-AF65-F5344CB8AC3E}">
        <p14:creationId xmlns:p14="http://schemas.microsoft.com/office/powerpoint/2010/main" val="1476272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6159" y="1566951"/>
            <a:ext cx="8208912" cy="2246769"/>
          </a:xfrm>
          <a:prstGeom prst="rect">
            <a:avLst/>
          </a:prstGeom>
        </p:spPr>
        <p:txBody>
          <a:bodyPr wrap="square">
            <a:spAutoFit/>
          </a:bodyPr>
          <a:lstStyle/>
          <a:p>
            <a:pPr algn="ctr"/>
            <a:r>
              <a:rPr lang="ru-RU" sz="2800" b="1" dirty="0" smtClean="0">
                <a:solidFill>
                  <a:srgbClr val="FFC000"/>
                </a:solidFill>
              </a:rPr>
              <a:t>1.Криминалистическая характеристика преступлений, совершаемых на транспорте.</a:t>
            </a:r>
          </a:p>
          <a:p>
            <a:pPr algn="ctr"/>
            <a:r>
              <a:rPr lang="ru-RU" sz="2800" b="1" dirty="0" smtClean="0">
                <a:solidFill>
                  <a:srgbClr val="FFC000"/>
                </a:solidFill>
              </a:rPr>
              <a:t>2.Факторы, определяющие организацию и методику расследования преступлений, совершаемых на транспорте.</a:t>
            </a:r>
            <a:endParaRPr lang="ru-RU" sz="2800" b="1" dirty="0">
              <a:solidFill>
                <a:srgbClr val="FFC000"/>
              </a:solidFill>
            </a:endParaRPr>
          </a:p>
        </p:txBody>
      </p:sp>
    </p:spTree>
    <p:extLst>
      <p:ext uri="{BB962C8B-B14F-4D97-AF65-F5344CB8AC3E}">
        <p14:creationId xmlns:p14="http://schemas.microsoft.com/office/powerpoint/2010/main" val="3035356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720840"/>
            <a:ext cx="7920880" cy="3416320"/>
          </a:xfrm>
          <a:prstGeom prst="rect">
            <a:avLst/>
          </a:prstGeom>
        </p:spPr>
        <p:txBody>
          <a:bodyPr wrap="square">
            <a:spAutoFit/>
          </a:bodyPr>
          <a:lstStyle/>
          <a:p>
            <a:r>
              <a:rPr lang="ru-RU" sz="2400" b="1" dirty="0" smtClean="0">
                <a:solidFill>
                  <a:srgbClr val="FFC000"/>
                </a:solidFill>
              </a:rPr>
              <a:t>Хищения грузов совершаются путем срыва пломб и закруток на дверях вагонов и контейнеров, </a:t>
            </a:r>
            <a:r>
              <a:rPr lang="ru-RU" sz="2400" b="1" dirty="0" err="1" smtClean="0">
                <a:solidFill>
                  <a:srgbClr val="FFC000"/>
                </a:solidFill>
              </a:rPr>
              <a:t>взламывания</a:t>
            </a:r>
            <a:r>
              <a:rPr lang="ru-RU" sz="2400" b="1" dirty="0" smtClean="0">
                <a:solidFill>
                  <a:srgbClr val="FFC000"/>
                </a:solidFill>
              </a:rPr>
              <a:t> боковых и потолочных люков вагонов, повреждения стен, крыш вагонов и контейнеров, просверливания пола вагонов и стен цистерн. Хищения из контейнеров совершаются как в пути следования путем срыва пломбы и вскрытия дверей, пролома крыш и стен, так и на контейнерных площадках во время погрузочно-разгрузочных операций путем перекоса деревянных контейнеров.</a:t>
            </a:r>
            <a:endParaRPr lang="ru-RU" sz="2400" b="1" dirty="0">
              <a:solidFill>
                <a:srgbClr val="FFC000"/>
              </a:solidFill>
            </a:endParaRPr>
          </a:p>
        </p:txBody>
      </p:sp>
    </p:spTree>
    <p:extLst>
      <p:ext uri="{BB962C8B-B14F-4D97-AF65-F5344CB8AC3E}">
        <p14:creationId xmlns:p14="http://schemas.microsoft.com/office/powerpoint/2010/main" val="4160089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764704"/>
            <a:ext cx="8136904" cy="4893647"/>
          </a:xfrm>
          <a:prstGeom prst="rect">
            <a:avLst/>
          </a:prstGeom>
        </p:spPr>
        <p:txBody>
          <a:bodyPr wrap="square">
            <a:spAutoFit/>
          </a:bodyPr>
          <a:lstStyle/>
          <a:p>
            <a:r>
              <a:rPr lang="ru-RU" sz="2400" b="1" dirty="0" smtClean="0">
                <a:solidFill>
                  <a:srgbClr val="FFC000"/>
                </a:solidFill>
              </a:rPr>
              <a:t>Признаками, свидетельствующими о том, что имеют место хищения, могут служить:</a:t>
            </a:r>
          </a:p>
          <a:p>
            <a:r>
              <a:rPr lang="ru-RU" sz="2400" b="1" dirty="0" smtClean="0">
                <a:solidFill>
                  <a:srgbClr val="FFC000"/>
                </a:solidFill>
              </a:rPr>
              <a:t>а) отсутствие груза или его части;</a:t>
            </a:r>
          </a:p>
          <a:p>
            <a:r>
              <a:rPr lang="ru-RU" sz="2400" b="1" dirty="0" smtClean="0">
                <a:solidFill>
                  <a:srgbClr val="FFC000"/>
                </a:solidFill>
              </a:rPr>
              <a:t>б) повреждения или отсутствие пломб и закруток;</a:t>
            </a:r>
          </a:p>
          <a:p>
            <a:r>
              <a:rPr lang="ru-RU" sz="2400" b="1" dirty="0" smtClean="0">
                <a:solidFill>
                  <a:srgbClr val="FFC000"/>
                </a:solidFill>
              </a:rPr>
              <a:t>в) повреждения и вскрытие упаковки, отсутствие отдельных мест груза;</a:t>
            </a:r>
          </a:p>
          <a:p>
            <a:r>
              <a:rPr lang="ru-RU" sz="2400" b="1" dirty="0" smtClean="0">
                <a:solidFill>
                  <a:srgbClr val="FFC000"/>
                </a:solidFill>
              </a:rPr>
              <a:t>г) повреждения стен, пола и крыши вагона  или контейнера;</a:t>
            </a:r>
          </a:p>
          <a:p>
            <a:r>
              <a:rPr lang="ru-RU" sz="2400" b="1" dirty="0" smtClean="0">
                <a:solidFill>
                  <a:srgbClr val="FFC000"/>
                </a:solidFill>
              </a:rPr>
              <a:t>д) повреждения складских помещений, отсутствие или взлом запирающих устройств; </a:t>
            </a:r>
          </a:p>
          <a:p>
            <a:r>
              <a:rPr lang="ru-RU" sz="2400" b="1" dirty="0" smtClean="0">
                <a:solidFill>
                  <a:srgbClr val="FFC000"/>
                </a:solidFill>
              </a:rPr>
              <a:t>е) разукомплектование техники, перевозимой открыто.</a:t>
            </a:r>
          </a:p>
          <a:p>
            <a:endParaRPr lang="ru-RU" sz="2400" b="1" dirty="0" smtClean="0">
              <a:solidFill>
                <a:srgbClr val="FFC000"/>
              </a:solidFill>
            </a:endParaRPr>
          </a:p>
          <a:p>
            <a:r>
              <a:rPr lang="ru-RU" sz="2400" b="1" dirty="0" smtClean="0">
                <a:solidFill>
                  <a:srgbClr val="FFC000"/>
                </a:solidFill>
              </a:rPr>
              <a:t>Также на транспорте совершаются преступления против жизни и здоровья граждан.</a:t>
            </a:r>
            <a:endParaRPr lang="ru-RU" sz="2400" b="1" dirty="0">
              <a:solidFill>
                <a:srgbClr val="FFC000"/>
              </a:solidFill>
            </a:endParaRPr>
          </a:p>
        </p:txBody>
      </p:sp>
    </p:spTree>
    <p:extLst>
      <p:ext uri="{BB962C8B-B14F-4D97-AF65-F5344CB8AC3E}">
        <p14:creationId xmlns:p14="http://schemas.microsoft.com/office/powerpoint/2010/main" val="3127744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259176"/>
            <a:ext cx="7776864" cy="2677656"/>
          </a:xfrm>
          <a:prstGeom prst="rect">
            <a:avLst/>
          </a:prstGeom>
        </p:spPr>
        <p:txBody>
          <a:bodyPr wrap="square">
            <a:spAutoFit/>
          </a:bodyPr>
          <a:lstStyle/>
          <a:p>
            <a:r>
              <a:rPr lang="ru-RU" sz="2400" b="1" dirty="0" smtClean="0">
                <a:solidFill>
                  <a:srgbClr val="FFC000"/>
                </a:solidFill>
              </a:rPr>
              <a:t>Убийства в условиях транспорта совершаются из хулиганских побуждений, при изнасилованиях, разбое, а также по бытовым мотивам. </a:t>
            </a:r>
          </a:p>
          <a:p>
            <a:endParaRPr lang="ru-RU" sz="2400" b="1" dirty="0">
              <a:solidFill>
                <a:srgbClr val="FFC000"/>
              </a:solidFill>
            </a:endParaRPr>
          </a:p>
          <a:p>
            <a:r>
              <a:rPr lang="ru-RU" sz="2400" b="1" dirty="0" smtClean="0">
                <a:solidFill>
                  <a:srgbClr val="FFC000"/>
                </a:solidFill>
              </a:rPr>
              <a:t>Трупы могут быть обнаружены в зоне обслуживания органов внутренних дел: в подвижном составе, в полосе отвода, на пристанях, в районе аэропортов. </a:t>
            </a:r>
            <a:endParaRPr lang="ru-RU" sz="2400" b="1" dirty="0">
              <a:solidFill>
                <a:srgbClr val="FFC000"/>
              </a:solidFill>
            </a:endParaRPr>
          </a:p>
        </p:txBody>
      </p:sp>
    </p:spTree>
    <p:extLst>
      <p:ext uri="{BB962C8B-B14F-4D97-AF65-F5344CB8AC3E}">
        <p14:creationId xmlns:p14="http://schemas.microsoft.com/office/powerpoint/2010/main" val="188883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8064896" cy="4893647"/>
          </a:xfrm>
          <a:prstGeom prst="rect">
            <a:avLst/>
          </a:prstGeom>
        </p:spPr>
        <p:txBody>
          <a:bodyPr wrap="square">
            <a:spAutoFit/>
          </a:bodyPr>
          <a:lstStyle/>
          <a:p>
            <a:r>
              <a:rPr lang="ru-RU" sz="2400" b="1" dirty="0" smtClean="0">
                <a:solidFill>
                  <a:srgbClr val="FFC000"/>
                </a:solidFill>
              </a:rPr>
              <a:t>Выделяют следующие способы совершения убийств на транспорте:</a:t>
            </a:r>
          </a:p>
          <a:p>
            <a:r>
              <a:rPr lang="ru-RU" sz="2400" b="1" dirty="0" smtClean="0">
                <a:solidFill>
                  <a:srgbClr val="FFC000"/>
                </a:solidFill>
              </a:rPr>
              <a:t>- убийство совершено в поезде, труп выброшен,</a:t>
            </a:r>
          </a:p>
          <a:p>
            <a:r>
              <a:rPr lang="ru-RU" sz="2400" b="1" dirty="0" smtClean="0">
                <a:solidFill>
                  <a:srgbClr val="FFC000"/>
                </a:solidFill>
              </a:rPr>
              <a:t>- труп подброшен на подвижной состав,</a:t>
            </a:r>
          </a:p>
          <a:p>
            <a:r>
              <a:rPr lang="ru-RU" sz="2400" b="1" dirty="0" smtClean="0">
                <a:solidFill>
                  <a:srgbClr val="FFC000"/>
                </a:solidFill>
              </a:rPr>
              <a:t>- убийство совершено на транспорте, с целью маскировки труп положен на полотно железной дороги,</a:t>
            </a:r>
          </a:p>
          <a:p>
            <a:r>
              <a:rPr lang="ru-RU" sz="2400" b="1" dirty="0" smtClean="0">
                <a:solidFill>
                  <a:srgbClr val="FFC000"/>
                </a:solidFill>
              </a:rPr>
              <a:t>-убийство совершено путем сталкивания живого лица с движущегося поезда,</a:t>
            </a:r>
          </a:p>
          <a:p>
            <a:r>
              <a:rPr lang="ru-RU" sz="2400" b="1" dirty="0" smtClean="0">
                <a:solidFill>
                  <a:srgbClr val="FFC000"/>
                </a:solidFill>
              </a:rPr>
              <a:t>- убийство совершено путем подкладывания  под проходящий поезд живого, но находящегося в беспомощном состоянии человека,</a:t>
            </a:r>
          </a:p>
          <a:p>
            <a:r>
              <a:rPr lang="ru-RU" sz="2400" b="1" dirty="0" smtClean="0">
                <a:solidFill>
                  <a:srgbClr val="FFC000"/>
                </a:solidFill>
              </a:rPr>
              <a:t>- убийство совершено на месте обнаружения трупа, но не связано с подвижным составом.</a:t>
            </a:r>
            <a:endParaRPr lang="ru-RU" sz="2400" b="1" dirty="0">
              <a:solidFill>
                <a:srgbClr val="FFC000"/>
              </a:solidFill>
            </a:endParaRPr>
          </a:p>
        </p:txBody>
      </p:sp>
    </p:spTree>
    <p:extLst>
      <p:ext uri="{BB962C8B-B14F-4D97-AF65-F5344CB8AC3E}">
        <p14:creationId xmlns:p14="http://schemas.microsoft.com/office/powerpoint/2010/main" val="3265272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908720"/>
            <a:ext cx="8136904" cy="4524315"/>
          </a:xfrm>
          <a:prstGeom prst="rect">
            <a:avLst/>
          </a:prstGeom>
        </p:spPr>
        <p:txBody>
          <a:bodyPr wrap="square">
            <a:spAutoFit/>
          </a:bodyPr>
          <a:lstStyle/>
          <a:p>
            <a:r>
              <a:rPr lang="ru-RU" sz="2400" b="1" dirty="0" smtClean="0">
                <a:solidFill>
                  <a:srgbClr val="FFC000"/>
                </a:solidFill>
              </a:rPr>
              <a:t>Признаками, указывающими на то, что потерпевший был сброшен с поезда, могут служить:</a:t>
            </a:r>
          </a:p>
          <a:p>
            <a:r>
              <a:rPr lang="ru-RU" sz="2400" b="1" dirty="0" smtClean="0">
                <a:solidFill>
                  <a:srgbClr val="FFC000"/>
                </a:solidFill>
              </a:rPr>
              <a:t>а) следы нападения и последующего скольжения тола по балласту насыпи. Эти следы представляют собой трассы, образуемые при падении жертвы, и исходят под углом от полотна железной дороги в сторону движения поезда;</a:t>
            </a:r>
          </a:p>
          <a:p>
            <a:r>
              <a:rPr lang="ru-RU" sz="2400" b="1" dirty="0" smtClean="0">
                <a:solidFill>
                  <a:srgbClr val="FFC000"/>
                </a:solidFill>
              </a:rPr>
              <a:t>б) отсутствие около трупа следов ног потерпевшего;</a:t>
            </a:r>
          </a:p>
          <a:p>
            <a:r>
              <a:rPr lang="ru-RU" sz="2400" b="1" dirty="0" smtClean="0">
                <a:solidFill>
                  <a:srgbClr val="FFC000"/>
                </a:solidFill>
              </a:rPr>
              <a:t>в) обнаружение на потерпевшем следов борьбы и повреждений, причиненных жертве еще в поезде, а также других следов пребывания в вагоне;</a:t>
            </a:r>
          </a:p>
          <a:p>
            <a:r>
              <a:rPr lang="ru-RU" sz="2400" b="1" dirty="0" smtClean="0">
                <a:solidFill>
                  <a:srgbClr val="FFC000"/>
                </a:solidFill>
              </a:rPr>
              <a:t>г) обнаружение вдоль полотна железной дороги предметов, принадлежащих потерпевшему.</a:t>
            </a:r>
            <a:endParaRPr lang="ru-RU" sz="2400" b="1" dirty="0">
              <a:solidFill>
                <a:srgbClr val="FFC000"/>
              </a:solidFill>
            </a:endParaRPr>
          </a:p>
        </p:txBody>
      </p:sp>
    </p:spTree>
    <p:extLst>
      <p:ext uri="{BB962C8B-B14F-4D97-AF65-F5344CB8AC3E}">
        <p14:creationId xmlns:p14="http://schemas.microsoft.com/office/powerpoint/2010/main" val="1517856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96752"/>
            <a:ext cx="8136904" cy="3416320"/>
          </a:xfrm>
          <a:prstGeom prst="rect">
            <a:avLst/>
          </a:prstGeom>
        </p:spPr>
        <p:txBody>
          <a:bodyPr wrap="square">
            <a:spAutoFit/>
          </a:bodyPr>
          <a:lstStyle/>
          <a:p>
            <a:r>
              <a:rPr lang="ru-RU" sz="2400" b="1" dirty="0" smtClean="0">
                <a:solidFill>
                  <a:srgbClr val="FFC000"/>
                </a:solidFill>
              </a:rPr>
              <a:t>Вопрос о механизме образования повреждений и </a:t>
            </a:r>
            <a:r>
              <a:rPr lang="ru-RU" sz="2400" b="1" dirty="0" err="1" smtClean="0">
                <a:solidFill>
                  <a:srgbClr val="FFC000"/>
                </a:solidFill>
              </a:rPr>
              <a:t>прижизненности</a:t>
            </a:r>
            <a:r>
              <a:rPr lang="ru-RU" sz="2400" b="1" dirty="0" smtClean="0">
                <a:solidFill>
                  <a:srgbClr val="FFC000"/>
                </a:solidFill>
              </a:rPr>
              <a:t> их нанесения может быть разрешен с помощью судебно-медицинского эксперта.</a:t>
            </a:r>
          </a:p>
          <a:p>
            <a:r>
              <a:rPr lang="ru-RU" sz="2400" b="1" dirty="0" smtClean="0">
                <a:solidFill>
                  <a:srgbClr val="FFC000"/>
                </a:solidFill>
              </a:rPr>
              <a:t>При обнаружении трупов в поездах большое значение имеет выяснение времени наступления смерти для определения участка дороги, где было совершено убийство, что позволит ориентировочно выяснить наиболее вероятное местонахождение преступников и сузить круг мероприятий по их розыску. </a:t>
            </a:r>
            <a:endParaRPr lang="ru-RU" sz="2400" b="1" dirty="0">
              <a:solidFill>
                <a:srgbClr val="FFC000"/>
              </a:solidFill>
            </a:endParaRPr>
          </a:p>
        </p:txBody>
      </p:sp>
    </p:spTree>
    <p:extLst>
      <p:ext uri="{BB962C8B-B14F-4D97-AF65-F5344CB8AC3E}">
        <p14:creationId xmlns:p14="http://schemas.microsoft.com/office/powerpoint/2010/main" val="885645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052736"/>
            <a:ext cx="8064896" cy="3416320"/>
          </a:xfrm>
          <a:prstGeom prst="rect">
            <a:avLst/>
          </a:prstGeom>
        </p:spPr>
        <p:txBody>
          <a:bodyPr wrap="square">
            <a:spAutoFit/>
          </a:bodyPr>
          <a:lstStyle/>
          <a:p>
            <a:r>
              <a:rPr lang="ru-RU" sz="2400" b="1" dirty="0" smtClean="0">
                <a:solidFill>
                  <a:srgbClr val="FFC000"/>
                </a:solidFill>
              </a:rPr>
              <a:t>Для транспорта  характерны также кражи вещей у пассажиров, совершаемые путем злоупотребления доверием, так называемые подсидки. Преступник, маскируясь под пассажира, выбирает жертву, подсаживается к ней, заводит разговор, входит в доверие, под различными предлогами (сходить в кассу, буфет, туалет, на почту и т. д.) оставляет свои вещи под присмотр пассажиру. Затем, получив в свою очередь на хранение вещи доверившегося ему гражданина, похищает их и скрывается.</a:t>
            </a:r>
            <a:endParaRPr lang="ru-RU" sz="2400" b="1" dirty="0">
              <a:solidFill>
                <a:srgbClr val="FFC000"/>
              </a:solidFill>
            </a:endParaRPr>
          </a:p>
        </p:txBody>
      </p:sp>
    </p:spTree>
    <p:extLst>
      <p:ext uri="{BB962C8B-B14F-4D97-AF65-F5344CB8AC3E}">
        <p14:creationId xmlns:p14="http://schemas.microsoft.com/office/powerpoint/2010/main" val="2293389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280920" cy="5262979"/>
          </a:xfrm>
          <a:prstGeom prst="rect">
            <a:avLst/>
          </a:prstGeom>
        </p:spPr>
        <p:txBody>
          <a:bodyPr wrap="square">
            <a:spAutoFit/>
          </a:bodyPr>
          <a:lstStyle/>
          <a:p>
            <a:r>
              <a:rPr lang="ru-RU" sz="2400" b="1" dirty="0" smtClean="0">
                <a:solidFill>
                  <a:srgbClr val="FFC000"/>
                </a:solidFill>
              </a:rPr>
              <a:t>Повреждение путей сообщения и транспортных средств происходит большей частью из-за несознательности отдельных граждан, недопонимания, к каким последствиям могут привести их действия. Эти преступления затрудняют работу транспорта, причиняя крупный материальный ущерб народному хозяйству, являются тяжкими посягательствами на безопасность движения и эксплуатацию транспорта. Подобные нарушения могут выражаться в разрушении и повреждении путей сообщения (рельсов, полотна железной дороги, мостов, тоннелей, стрелок и т. п.), сооружений на них (семафоров, светофоров, виадуков, арок и др.), средств связи и сигнализации (телеграфных и телефонных столбов, контактных проводов, системы автоблокировки), транспортных средств (локомотивов, вагонов и т. д.)</a:t>
            </a:r>
            <a:endParaRPr lang="ru-RU" sz="2400" b="1" dirty="0">
              <a:solidFill>
                <a:srgbClr val="FFC000"/>
              </a:solidFill>
            </a:endParaRPr>
          </a:p>
        </p:txBody>
      </p:sp>
    </p:spTree>
    <p:extLst>
      <p:ext uri="{BB962C8B-B14F-4D97-AF65-F5344CB8AC3E}">
        <p14:creationId xmlns:p14="http://schemas.microsoft.com/office/powerpoint/2010/main" val="3251030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0692" y="2526589"/>
            <a:ext cx="7848872" cy="830997"/>
          </a:xfrm>
          <a:prstGeom prst="rect">
            <a:avLst/>
          </a:prstGeom>
        </p:spPr>
        <p:txBody>
          <a:bodyPr wrap="square">
            <a:spAutoFit/>
          </a:bodyPr>
          <a:lstStyle/>
          <a:p>
            <a:r>
              <a:rPr lang="ru-RU" sz="2400" b="1" dirty="0" smtClean="0">
                <a:solidFill>
                  <a:srgbClr val="FFC000"/>
                </a:solidFill>
              </a:rPr>
              <a:t>Факторы, определяющие организацию и методику расследования преступлений, совершаемых на транспорте.</a:t>
            </a:r>
            <a:endParaRPr lang="ru-RU" sz="2400" b="1" dirty="0">
              <a:solidFill>
                <a:srgbClr val="FFC000"/>
              </a:solidFill>
            </a:endParaRPr>
          </a:p>
        </p:txBody>
      </p:sp>
    </p:spTree>
    <p:extLst>
      <p:ext uri="{BB962C8B-B14F-4D97-AF65-F5344CB8AC3E}">
        <p14:creationId xmlns:p14="http://schemas.microsoft.com/office/powerpoint/2010/main" val="3608823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24744"/>
            <a:ext cx="7992888" cy="3785652"/>
          </a:xfrm>
          <a:prstGeom prst="rect">
            <a:avLst/>
          </a:prstGeom>
        </p:spPr>
        <p:txBody>
          <a:bodyPr wrap="square">
            <a:spAutoFit/>
          </a:bodyPr>
          <a:lstStyle/>
          <a:p>
            <a:r>
              <a:rPr lang="ru-RU" sz="2400" b="1" dirty="0" smtClean="0">
                <a:solidFill>
                  <a:srgbClr val="FFC000"/>
                </a:solidFill>
              </a:rPr>
              <a:t>Расследование преступлений обусловлено прежде всего спецификой работы транспорта: огромным сосредоточением материальных ценностей и людей, находящихся на объектах транспорта, большой протяженностью транспортных артерий, круглосуточным режимом работы. Постоянное движение поездов судов, самолетов дает возможность преступникам быстро скрыться, маскироваться под пассажиров. Эти обстоятельства затрудняют установление места совершения преступлений и преступников, свидетелей.</a:t>
            </a:r>
            <a:endParaRPr lang="ru-RU" sz="2400" b="1" dirty="0">
              <a:solidFill>
                <a:srgbClr val="FFC000"/>
              </a:solidFill>
            </a:endParaRPr>
          </a:p>
        </p:txBody>
      </p:sp>
    </p:spTree>
    <p:extLst>
      <p:ext uri="{BB962C8B-B14F-4D97-AF65-F5344CB8AC3E}">
        <p14:creationId xmlns:p14="http://schemas.microsoft.com/office/powerpoint/2010/main" val="1371312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064896" cy="2308324"/>
          </a:xfrm>
          <a:prstGeom prst="rect">
            <a:avLst/>
          </a:prstGeom>
        </p:spPr>
        <p:txBody>
          <a:bodyPr wrap="square">
            <a:spAutoFit/>
          </a:bodyPr>
          <a:lstStyle/>
          <a:p>
            <a:r>
              <a:rPr lang="ru-RU" sz="2400" b="1" dirty="0" smtClean="0">
                <a:solidFill>
                  <a:srgbClr val="FFC000"/>
                </a:solidFill>
              </a:rPr>
              <a:t>Анализ преступлений, совершаемых на объектах  транспорта, показывает, что в общей массе совершенных преступлений довольно большой объем занимают хищения материальных ценностей, в частности кражи грузов.</a:t>
            </a:r>
          </a:p>
          <a:p>
            <a:r>
              <a:rPr lang="ru-RU" sz="2400" b="1" dirty="0" smtClean="0">
                <a:solidFill>
                  <a:srgbClr val="FFC000"/>
                </a:solidFill>
              </a:rPr>
              <a:t>Свыше 80% объема работы транспортной полиции приходится на железные дороги.</a:t>
            </a:r>
            <a:endParaRPr lang="ru-RU" sz="2400" b="1" dirty="0">
              <a:solidFill>
                <a:srgbClr val="FFC000"/>
              </a:solidFill>
            </a:endParaRPr>
          </a:p>
        </p:txBody>
      </p:sp>
    </p:spTree>
    <p:extLst>
      <p:ext uri="{BB962C8B-B14F-4D97-AF65-F5344CB8AC3E}">
        <p14:creationId xmlns:p14="http://schemas.microsoft.com/office/powerpoint/2010/main" val="39288203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052736"/>
            <a:ext cx="8136904" cy="3416320"/>
          </a:xfrm>
          <a:prstGeom prst="rect">
            <a:avLst/>
          </a:prstGeom>
        </p:spPr>
        <p:txBody>
          <a:bodyPr wrap="square">
            <a:spAutoFit/>
          </a:bodyPr>
          <a:lstStyle/>
          <a:p>
            <a:r>
              <a:rPr lang="ru-RU" sz="2400" b="1" dirty="0" smtClean="0">
                <a:solidFill>
                  <a:srgbClr val="FFC000"/>
                </a:solidFill>
              </a:rPr>
              <a:t>Эффективность расследования преступлений, совершаемых на транспорте, определяется тем, насколько следователь:</a:t>
            </a:r>
          </a:p>
          <a:p>
            <a:r>
              <a:rPr lang="ru-RU" sz="2400" b="1" dirty="0" smtClean="0">
                <a:solidFill>
                  <a:srgbClr val="FFC000"/>
                </a:solidFill>
              </a:rPr>
              <a:t>во-первых, знает особенности работы транспорта,</a:t>
            </a:r>
          </a:p>
          <a:p>
            <a:r>
              <a:rPr lang="ru-RU" sz="2400" b="1" dirty="0" smtClean="0">
                <a:solidFill>
                  <a:srgbClr val="FFC000"/>
                </a:solidFill>
              </a:rPr>
              <a:t>во-вторых, знаком со способами совершения преступлений и механизмом </a:t>
            </a:r>
            <a:r>
              <a:rPr lang="ru-RU" sz="2400" b="1" dirty="0" err="1" smtClean="0">
                <a:solidFill>
                  <a:srgbClr val="FFC000"/>
                </a:solidFill>
              </a:rPr>
              <a:t>следообразования</a:t>
            </a:r>
            <a:r>
              <a:rPr lang="ru-RU" sz="2400" b="1" dirty="0" smtClean="0">
                <a:solidFill>
                  <a:srgbClr val="FFC000"/>
                </a:solidFill>
              </a:rPr>
              <a:t> в условиях транспорта, </a:t>
            </a:r>
          </a:p>
          <a:p>
            <a:r>
              <a:rPr lang="ru-RU" sz="2400" b="1" dirty="0" smtClean="0">
                <a:solidFill>
                  <a:srgbClr val="FFC000"/>
                </a:solidFill>
              </a:rPr>
              <a:t>в-третьих, своевременно и тактически правильно проводит следственные действия, широко используя для этого помощь специалистов, и взаимодействует с работниками дознания транспортных и территориальных органов внутренних дел.</a:t>
            </a:r>
            <a:endParaRPr lang="ru-RU" sz="2400" b="1" dirty="0">
              <a:solidFill>
                <a:srgbClr val="FFC000"/>
              </a:solidFill>
            </a:endParaRPr>
          </a:p>
        </p:txBody>
      </p:sp>
    </p:spTree>
    <p:extLst>
      <p:ext uri="{BB962C8B-B14F-4D97-AF65-F5344CB8AC3E}">
        <p14:creationId xmlns:p14="http://schemas.microsoft.com/office/powerpoint/2010/main" val="3274632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7992888" cy="3785652"/>
          </a:xfrm>
          <a:prstGeom prst="rect">
            <a:avLst/>
          </a:prstGeom>
        </p:spPr>
        <p:txBody>
          <a:bodyPr wrap="square">
            <a:spAutoFit/>
          </a:bodyPr>
          <a:lstStyle/>
          <a:p>
            <a:r>
              <a:rPr lang="ru-RU" sz="2400" b="1" dirty="0" smtClean="0">
                <a:solidFill>
                  <a:srgbClr val="FFC000"/>
                </a:solidFill>
              </a:rPr>
              <a:t>Одна из особенностей расследования преступлений на транспорте — широкое использование специальных познаний как в форме экспертизы, так и участия специалистов в производстве следственных действий, применение криминалистических учетов и специальных фотоальбомов, которые ведутся на воров-гастролеров и мошенников, внедрение информационно-поисковых систем и в первую очередь централизованной автоматизированной информационно-поисковой системы «Грузы—ТМ», промышленного телевидения и других технических средств.</a:t>
            </a:r>
            <a:endParaRPr lang="ru-RU" sz="2400" b="1" dirty="0">
              <a:solidFill>
                <a:srgbClr val="FFC000"/>
              </a:solidFill>
            </a:endParaRPr>
          </a:p>
        </p:txBody>
      </p:sp>
    </p:spTree>
    <p:extLst>
      <p:ext uri="{BB962C8B-B14F-4D97-AF65-F5344CB8AC3E}">
        <p14:creationId xmlns:p14="http://schemas.microsoft.com/office/powerpoint/2010/main" val="10085466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124744"/>
            <a:ext cx="7848872" cy="3785652"/>
          </a:xfrm>
          <a:prstGeom prst="rect">
            <a:avLst/>
          </a:prstGeom>
        </p:spPr>
        <p:txBody>
          <a:bodyPr wrap="square">
            <a:spAutoFit/>
          </a:bodyPr>
          <a:lstStyle/>
          <a:p>
            <a:r>
              <a:rPr lang="ru-RU" sz="2400" b="1" dirty="0" smtClean="0">
                <a:solidFill>
                  <a:srgbClr val="FFC000"/>
                </a:solidFill>
              </a:rPr>
              <a:t>В соответствии с Уставом железных дорог в зависимости от количества груза перевозки подразделяются на: </a:t>
            </a:r>
          </a:p>
          <a:p>
            <a:r>
              <a:rPr lang="ru-RU" sz="2400" b="1" dirty="0" smtClean="0">
                <a:solidFill>
                  <a:srgbClr val="FFC000"/>
                </a:solidFill>
              </a:rPr>
              <a:t>а) мелкие, если по своему весу или объему груз не может занять весь вагон; </a:t>
            </a:r>
          </a:p>
          <a:p>
            <a:r>
              <a:rPr lang="ru-RU" sz="2400" b="1" dirty="0" smtClean="0">
                <a:solidFill>
                  <a:srgbClr val="FFC000"/>
                </a:solidFill>
              </a:rPr>
              <a:t>б) </a:t>
            </a:r>
            <a:r>
              <a:rPr lang="ru-RU" sz="2400" b="1" dirty="0" err="1" smtClean="0">
                <a:solidFill>
                  <a:srgbClr val="FFC000"/>
                </a:solidFill>
              </a:rPr>
              <a:t>повагонные</a:t>
            </a:r>
            <a:r>
              <a:rPr lang="ru-RU" sz="2400" b="1" dirty="0" smtClean="0">
                <a:solidFill>
                  <a:srgbClr val="FFC000"/>
                </a:solidFill>
              </a:rPr>
              <a:t>, когда предъявленного к перевозке груза достаточно для полной загрузки вагона; </a:t>
            </a:r>
          </a:p>
          <a:p>
            <a:r>
              <a:rPr lang="ru-RU" sz="2400" b="1" dirty="0" smtClean="0">
                <a:solidFill>
                  <a:srgbClr val="FFC000"/>
                </a:solidFill>
              </a:rPr>
              <a:t>в) маршрутные (количество одновременно предъявленных к перевозке грузов в один адрес дает возможность загрузить целый состав); </a:t>
            </a:r>
          </a:p>
          <a:p>
            <a:r>
              <a:rPr lang="ru-RU" sz="2400" b="1" dirty="0" smtClean="0">
                <a:solidFill>
                  <a:srgbClr val="FFC000"/>
                </a:solidFill>
              </a:rPr>
              <a:t>г) контейнерные. </a:t>
            </a:r>
            <a:endParaRPr lang="ru-RU" sz="2400" b="1" dirty="0">
              <a:solidFill>
                <a:srgbClr val="FFC000"/>
              </a:solidFill>
            </a:endParaRPr>
          </a:p>
        </p:txBody>
      </p:sp>
    </p:spTree>
    <p:extLst>
      <p:ext uri="{BB962C8B-B14F-4D97-AF65-F5344CB8AC3E}">
        <p14:creationId xmlns:p14="http://schemas.microsoft.com/office/powerpoint/2010/main" val="2161738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92696"/>
            <a:ext cx="7848872" cy="4154984"/>
          </a:xfrm>
          <a:prstGeom prst="rect">
            <a:avLst/>
          </a:prstGeom>
        </p:spPr>
        <p:txBody>
          <a:bodyPr wrap="square">
            <a:spAutoFit/>
          </a:bodyPr>
          <a:lstStyle/>
          <a:p>
            <a:r>
              <a:rPr lang="ru-RU" sz="2400" b="1" dirty="0" smtClean="0">
                <a:solidFill>
                  <a:srgbClr val="FFC000"/>
                </a:solidFill>
              </a:rPr>
              <a:t>Перевозки осуществляются на плановых началах и складываются из следующих основных операций: </a:t>
            </a:r>
          </a:p>
          <a:p>
            <a:r>
              <a:rPr lang="ru-RU" sz="2400" b="1" dirty="0" smtClean="0">
                <a:solidFill>
                  <a:srgbClr val="FFC000"/>
                </a:solidFill>
              </a:rPr>
              <a:t>а) прием груза станцией к перевозке; </a:t>
            </a:r>
          </a:p>
          <a:p>
            <a:r>
              <a:rPr lang="ru-RU" sz="2400" b="1" dirty="0" smtClean="0">
                <a:solidFill>
                  <a:srgbClr val="FFC000"/>
                </a:solidFill>
              </a:rPr>
              <a:t>б) погрузка груза в вагоны; </a:t>
            </a:r>
          </a:p>
          <a:p>
            <a:r>
              <a:rPr lang="ru-RU" sz="2400" b="1" dirty="0" smtClean="0">
                <a:solidFill>
                  <a:srgbClr val="FFC000"/>
                </a:solidFill>
              </a:rPr>
              <a:t>в) пломбирование вагонов; </a:t>
            </a:r>
          </a:p>
          <a:p>
            <a:r>
              <a:rPr lang="ru-RU" sz="2400" b="1" dirty="0" smtClean="0">
                <a:solidFill>
                  <a:srgbClr val="FFC000"/>
                </a:solidFill>
              </a:rPr>
              <a:t>г) отправление груженых вагонов со станции; </a:t>
            </a:r>
          </a:p>
          <a:p>
            <a:r>
              <a:rPr lang="ru-RU" sz="2400" b="1" dirty="0" smtClean="0">
                <a:solidFill>
                  <a:srgbClr val="FFC000"/>
                </a:solidFill>
              </a:rPr>
              <a:t>д) операции в пути следования от станции отправления до станции назначения; </a:t>
            </a:r>
          </a:p>
          <a:p>
            <a:r>
              <a:rPr lang="ru-RU" sz="2400" b="1" dirty="0" smtClean="0">
                <a:solidFill>
                  <a:srgbClr val="FFC000"/>
                </a:solidFill>
              </a:rPr>
              <a:t>е) выгрузка груза; </a:t>
            </a:r>
          </a:p>
          <a:p>
            <a:r>
              <a:rPr lang="ru-RU" sz="2400" b="1" dirty="0" smtClean="0">
                <a:solidFill>
                  <a:srgbClr val="FFC000"/>
                </a:solidFill>
              </a:rPr>
              <a:t>ж) хранение груза — на складе до его погрузки в вагон или выдачи получателю.</a:t>
            </a:r>
            <a:endParaRPr lang="ru-RU" sz="2400" b="1" dirty="0">
              <a:solidFill>
                <a:srgbClr val="FFC000"/>
              </a:solidFill>
            </a:endParaRPr>
          </a:p>
        </p:txBody>
      </p:sp>
    </p:spTree>
    <p:extLst>
      <p:ext uri="{BB962C8B-B14F-4D97-AF65-F5344CB8AC3E}">
        <p14:creationId xmlns:p14="http://schemas.microsoft.com/office/powerpoint/2010/main" val="1651923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79653"/>
            <a:ext cx="8064895" cy="5632311"/>
          </a:xfrm>
          <a:prstGeom prst="rect">
            <a:avLst/>
          </a:prstGeom>
        </p:spPr>
        <p:txBody>
          <a:bodyPr wrap="square">
            <a:spAutoFit/>
          </a:bodyPr>
          <a:lstStyle/>
          <a:p>
            <a:endParaRPr lang="ru-RU" sz="2000" b="1" dirty="0" smtClean="0">
              <a:solidFill>
                <a:srgbClr val="FFC000"/>
              </a:solidFill>
            </a:endParaRPr>
          </a:p>
          <a:p>
            <a:endParaRPr lang="ru-RU" sz="2000" b="1" dirty="0">
              <a:solidFill>
                <a:srgbClr val="FFC000"/>
              </a:solidFill>
            </a:endParaRPr>
          </a:p>
          <a:p>
            <a:r>
              <a:rPr lang="ru-RU" sz="2000" b="1" dirty="0" smtClean="0">
                <a:solidFill>
                  <a:srgbClr val="FFC000"/>
                </a:solidFill>
              </a:rPr>
              <a:t>Прием, отправление, выдача грузов, операции в пути следования (сортировка груза, перегрузка, проверка и др.) отражаются в документах. Основными из них на железнодорожном транспорте являются накладная, дорожная ведомость, вагонный лист, натурный лист поезда, документы пунктов технического осмотра, книга приема груза к отправлению, </a:t>
            </a:r>
            <a:r>
              <a:rPr lang="ru-RU" sz="2000" b="1" dirty="0" err="1" smtClean="0">
                <a:solidFill>
                  <a:srgbClr val="FFC000"/>
                </a:solidFill>
              </a:rPr>
              <a:t>переве-са</a:t>
            </a:r>
            <a:r>
              <a:rPr lang="ru-RU" sz="2000" b="1" dirty="0" smtClean="0">
                <a:solidFill>
                  <a:srgbClr val="FFC000"/>
                </a:solidFill>
              </a:rPr>
              <a:t> груза на вагонных или товарных весах; прибытия грузов, выгрузки грузов. К числу документов, оформляемых на перевозку грузов водным транспортом, относятся накладная, квитанция, дорожная ведомость, погрузочный ордер, складская бирка, коносамент, штурманская расписка, приемо-сдаточная ведомость, акт о </a:t>
            </a:r>
            <a:r>
              <a:rPr lang="ru-RU" sz="2000" b="1" dirty="0" err="1" smtClean="0">
                <a:solidFill>
                  <a:srgbClr val="FFC000"/>
                </a:solidFill>
              </a:rPr>
              <a:t>распломбировании</a:t>
            </a:r>
            <a:r>
              <a:rPr lang="ru-RU" sz="2000" b="1" dirty="0" smtClean="0">
                <a:solidFill>
                  <a:srgbClr val="FFC000"/>
                </a:solidFill>
              </a:rPr>
              <a:t> трюма, ордер на выдачу груза, доверенность на получение груза, пропуск на вывоз груза через контрольно-пропускные ворота порта. Перевозка груза на воздушном транспорте оформляется багажной квитанцией, квитанцией платного багажа, багажной биркой, ведомостью регистрации отправки пассажиров, багажа и ручной клади, </a:t>
            </a:r>
            <a:r>
              <a:rPr lang="ru-RU" sz="2000" b="1" dirty="0" err="1" smtClean="0">
                <a:solidFill>
                  <a:srgbClr val="FFC000"/>
                </a:solidFill>
              </a:rPr>
              <a:t>досылочной</a:t>
            </a:r>
            <a:r>
              <a:rPr lang="ru-RU" sz="2000" b="1" dirty="0" smtClean="0">
                <a:solidFill>
                  <a:srgbClr val="FFC000"/>
                </a:solidFill>
              </a:rPr>
              <a:t> квитанцией на багаж, багажной ведомостью.</a:t>
            </a:r>
            <a:endParaRPr lang="ru-RU" sz="2000" b="1" dirty="0">
              <a:solidFill>
                <a:srgbClr val="FFC000"/>
              </a:solidFill>
            </a:endParaRPr>
          </a:p>
        </p:txBody>
      </p:sp>
    </p:spTree>
    <p:extLst>
      <p:ext uri="{BB962C8B-B14F-4D97-AF65-F5344CB8AC3E}">
        <p14:creationId xmlns:p14="http://schemas.microsoft.com/office/powerpoint/2010/main" val="13370910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4599" y="836712"/>
            <a:ext cx="7920880" cy="4893647"/>
          </a:xfrm>
          <a:prstGeom prst="rect">
            <a:avLst/>
          </a:prstGeom>
        </p:spPr>
        <p:txBody>
          <a:bodyPr wrap="square">
            <a:spAutoFit/>
          </a:bodyPr>
          <a:lstStyle/>
          <a:p>
            <a:r>
              <a:rPr lang="ru-RU" sz="2400" b="1" dirty="0" smtClean="0">
                <a:solidFill>
                  <a:srgbClr val="FFC000"/>
                </a:solidFill>
              </a:rPr>
              <a:t>Объектами следственного осмотра могут быть:</a:t>
            </a:r>
          </a:p>
          <a:p>
            <a:r>
              <a:rPr lang="ru-RU" sz="2400" b="1" dirty="0" smtClean="0">
                <a:solidFill>
                  <a:srgbClr val="FFC000"/>
                </a:solidFill>
              </a:rPr>
              <a:t>а) груз, его тара и упаковка;</a:t>
            </a:r>
          </a:p>
          <a:p>
            <a:r>
              <a:rPr lang="ru-RU" sz="2400" b="1" dirty="0" smtClean="0">
                <a:solidFill>
                  <a:srgbClr val="FFC000"/>
                </a:solidFill>
              </a:rPr>
              <a:t>б) вагон, цистерна, контейнер, из которых было совершено хищение;</a:t>
            </a:r>
          </a:p>
          <a:p>
            <a:r>
              <a:rPr lang="ru-RU" sz="2400" b="1" dirty="0" smtClean="0">
                <a:solidFill>
                  <a:srgbClr val="FFC000"/>
                </a:solidFill>
              </a:rPr>
              <a:t>в) транспортное средство (локомотив, самолет, </a:t>
            </a:r>
            <a:r>
              <a:rPr lang="ru-RU" sz="2400" b="1" dirty="0" err="1" smtClean="0">
                <a:solidFill>
                  <a:srgbClr val="FFC000"/>
                </a:solidFill>
              </a:rPr>
              <a:t>плавсредство</a:t>
            </a:r>
            <a:r>
              <a:rPr lang="ru-RU" sz="2400" b="1" dirty="0" smtClean="0">
                <a:solidFill>
                  <a:srgbClr val="FFC000"/>
                </a:solidFill>
              </a:rPr>
              <a:t>);</a:t>
            </a:r>
          </a:p>
          <a:p>
            <a:r>
              <a:rPr lang="ru-RU" sz="2400" b="1" dirty="0" smtClean="0">
                <a:solidFill>
                  <a:srgbClr val="FFC000"/>
                </a:solidFill>
              </a:rPr>
              <a:t>г) склады, территория грузового двора, пристани, причалы, платформы и рампы;</a:t>
            </a:r>
          </a:p>
          <a:p>
            <a:r>
              <a:rPr lang="ru-RU" sz="2400" b="1" dirty="0" smtClean="0">
                <a:solidFill>
                  <a:srgbClr val="FFC000"/>
                </a:solidFill>
              </a:rPr>
              <a:t>д) железнодорожные пути и прилегающие к ним полосы отвода;</a:t>
            </a:r>
          </a:p>
          <a:p>
            <a:r>
              <a:rPr lang="ru-RU" sz="2400" b="1" dirty="0" smtClean="0">
                <a:solidFill>
                  <a:srgbClr val="FFC000"/>
                </a:solidFill>
              </a:rPr>
              <a:t>е) следы преступления и преступника;</a:t>
            </a:r>
          </a:p>
          <a:p>
            <a:r>
              <a:rPr lang="ru-RU" sz="2400" b="1" dirty="0" smtClean="0">
                <a:solidFill>
                  <a:srgbClr val="FFC000"/>
                </a:solidFill>
              </a:rPr>
              <a:t>ж) орудия преступления;</a:t>
            </a:r>
          </a:p>
          <a:p>
            <a:r>
              <a:rPr lang="ru-RU" sz="2400" b="1" dirty="0" smtClean="0">
                <a:solidFill>
                  <a:srgbClr val="FFC000"/>
                </a:solidFill>
              </a:rPr>
              <a:t>з) документы, сопровождающие груз.</a:t>
            </a:r>
            <a:endParaRPr lang="ru-RU" sz="2400" b="1" dirty="0">
              <a:solidFill>
                <a:srgbClr val="FFC000"/>
              </a:solidFill>
            </a:endParaRPr>
          </a:p>
        </p:txBody>
      </p:sp>
    </p:spTree>
    <p:extLst>
      <p:ext uri="{BB962C8B-B14F-4D97-AF65-F5344CB8AC3E}">
        <p14:creationId xmlns:p14="http://schemas.microsoft.com/office/powerpoint/2010/main" val="4073941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20688"/>
            <a:ext cx="8064896" cy="4524315"/>
          </a:xfrm>
          <a:prstGeom prst="rect">
            <a:avLst/>
          </a:prstGeom>
        </p:spPr>
        <p:txBody>
          <a:bodyPr wrap="square">
            <a:spAutoFit/>
          </a:bodyPr>
          <a:lstStyle/>
          <a:p>
            <a:r>
              <a:rPr lang="ru-RU" sz="2400" b="1" dirty="0" smtClean="0">
                <a:solidFill>
                  <a:srgbClr val="FFC000"/>
                </a:solidFill>
              </a:rPr>
              <a:t>Особенность следственного осмотра в том, что объекты могут быть территориально не связаны между собой, так как место обнаружения хищения груза в большинстве случаев не совпадает с местом его совершения.</a:t>
            </a:r>
          </a:p>
          <a:p>
            <a:r>
              <a:rPr lang="ru-RU" sz="2400" b="1" dirty="0" smtClean="0">
                <a:solidFill>
                  <a:srgbClr val="FFC000"/>
                </a:solidFill>
              </a:rPr>
              <a:t>Вещественными доказательствами, обнаруженными при осмотре и подвергающимися трасологической экспертизе, чаще других на транспорте являются пломбы и закрутки. Криминалистическая экспертиза пломб проводится с целью выявления пломбировочных тисков, которыми нанесены оттиски, прочтения содержания оттиска, установления способа и орудия вскрытия пломбы, решения ряда других вопросов, требующих специальных познаний.</a:t>
            </a:r>
            <a:endParaRPr lang="ru-RU" sz="2400" b="1" dirty="0">
              <a:solidFill>
                <a:srgbClr val="FFC000"/>
              </a:solidFill>
            </a:endParaRPr>
          </a:p>
        </p:txBody>
      </p:sp>
    </p:spTree>
    <p:extLst>
      <p:ext uri="{BB962C8B-B14F-4D97-AF65-F5344CB8AC3E}">
        <p14:creationId xmlns:p14="http://schemas.microsoft.com/office/powerpoint/2010/main" val="29780571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764704"/>
            <a:ext cx="8136904" cy="3416320"/>
          </a:xfrm>
          <a:prstGeom prst="rect">
            <a:avLst/>
          </a:prstGeom>
        </p:spPr>
        <p:txBody>
          <a:bodyPr wrap="square">
            <a:spAutoFit/>
          </a:bodyPr>
          <a:lstStyle/>
          <a:p>
            <a:r>
              <a:rPr lang="ru-RU" sz="2400" b="1" dirty="0" smtClean="0">
                <a:solidFill>
                  <a:srgbClr val="FFC000"/>
                </a:solidFill>
              </a:rPr>
              <a:t>Подводя итоги необходимо сделать следующие выводы:</a:t>
            </a:r>
          </a:p>
          <a:p>
            <a:r>
              <a:rPr lang="ru-RU" sz="2400" b="1" dirty="0" smtClean="0">
                <a:solidFill>
                  <a:srgbClr val="FFC000"/>
                </a:solidFill>
              </a:rPr>
              <a:t>1. Особенности расследования преступлений, совершаемых на транспорте, определяются криминалистической характеристикой преступления, которая охватывает само преступное деяние, способы его приготовления, совершения и сокрытия, механизм </a:t>
            </a:r>
            <a:r>
              <a:rPr lang="ru-RU" sz="2400" b="1" dirty="0" err="1" smtClean="0">
                <a:solidFill>
                  <a:srgbClr val="FFC000"/>
                </a:solidFill>
              </a:rPr>
              <a:t>следообразования</a:t>
            </a:r>
            <a:r>
              <a:rPr lang="ru-RU" sz="2400" b="1" dirty="0" smtClean="0">
                <a:solidFill>
                  <a:srgbClr val="FFC000"/>
                </a:solidFill>
              </a:rPr>
              <a:t> в широком смысле слова, личностные особенности субъекта преступления и потерпевшего, а также связи между перечисленными элементами.</a:t>
            </a:r>
            <a:endParaRPr lang="ru-RU" sz="2400" b="1" dirty="0">
              <a:solidFill>
                <a:srgbClr val="FFC000"/>
              </a:solidFill>
            </a:endParaRPr>
          </a:p>
        </p:txBody>
      </p:sp>
    </p:spTree>
    <p:extLst>
      <p:ext uri="{BB962C8B-B14F-4D97-AF65-F5344CB8AC3E}">
        <p14:creationId xmlns:p14="http://schemas.microsoft.com/office/powerpoint/2010/main" val="2835244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7920880" cy="4893647"/>
          </a:xfrm>
          <a:prstGeom prst="rect">
            <a:avLst/>
          </a:prstGeom>
        </p:spPr>
        <p:txBody>
          <a:bodyPr wrap="square">
            <a:spAutoFit/>
          </a:bodyPr>
          <a:lstStyle/>
          <a:p>
            <a:r>
              <a:rPr lang="ru-RU" sz="2400" b="1" dirty="0" smtClean="0">
                <a:solidFill>
                  <a:srgbClr val="FFC000"/>
                </a:solidFill>
              </a:rPr>
              <a:t>2. В криминалистической характеристике преступлений, совершаемых на транспорте важное место занимают обстоятельства совершения преступления. Особое значение приобретает фактор времени. Установление времени совершения преступления позволяет выявить место происшествия, так как по ряду категорий преступлений, происходящих на транспорте, время совершения преступления не совпадает по времени с местом его обнаружения. Это свойственно для случаев, когда преступление имеет место на перегоне, в пути следования. Установление времени совершения преступления и места его совершения, дает возможность развернуть работу по установлению лиц, причастных к нему. </a:t>
            </a:r>
            <a:endParaRPr lang="ru-RU" sz="2400" b="1" dirty="0">
              <a:solidFill>
                <a:srgbClr val="FFC000"/>
              </a:solidFill>
            </a:endParaRPr>
          </a:p>
        </p:txBody>
      </p:sp>
    </p:spTree>
    <p:extLst>
      <p:ext uri="{BB962C8B-B14F-4D97-AF65-F5344CB8AC3E}">
        <p14:creationId xmlns:p14="http://schemas.microsoft.com/office/powerpoint/2010/main" val="378859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274838"/>
            <a:ext cx="7992888" cy="3046988"/>
          </a:xfrm>
          <a:prstGeom prst="rect">
            <a:avLst/>
          </a:prstGeom>
        </p:spPr>
        <p:txBody>
          <a:bodyPr wrap="square">
            <a:spAutoFit/>
          </a:bodyPr>
          <a:lstStyle/>
          <a:p>
            <a:r>
              <a:rPr lang="ru-RU" sz="2400" b="1" dirty="0" smtClean="0">
                <a:solidFill>
                  <a:srgbClr val="FFC000"/>
                </a:solidFill>
              </a:rPr>
              <a:t>3. Среди лиц, совершающих преступления на транспорте, выделяются три категории: </a:t>
            </a:r>
          </a:p>
          <a:p>
            <a:pPr marL="457200" indent="-457200">
              <a:buAutoNum type="arabicParenR"/>
            </a:pPr>
            <a:r>
              <a:rPr lang="ru-RU" sz="2400" b="1" dirty="0" smtClean="0">
                <a:solidFill>
                  <a:srgbClr val="FFC000"/>
                </a:solidFill>
              </a:rPr>
              <a:t>работники транспорта; </a:t>
            </a:r>
          </a:p>
          <a:p>
            <a:r>
              <a:rPr lang="ru-RU" sz="2400" b="1" dirty="0" smtClean="0">
                <a:solidFill>
                  <a:srgbClr val="FFC000"/>
                </a:solidFill>
              </a:rPr>
              <a:t>2) местные жители, проживающие вблизи объектов транспорта; </a:t>
            </a:r>
          </a:p>
          <a:p>
            <a:r>
              <a:rPr lang="ru-RU" sz="2400" b="1" dirty="0" smtClean="0">
                <a:solidFill>
                  <a:srgbClr val="FFC000"/>
                </a:solidFill>
              </a:rPr>
              <a:t>3) преступники-гастролеры, лица без определенного места жительства и работы, а также осужденные, сбежавшие из мест отбывания наказания.</a:t>
            </a:r>
            <a:endParaRPr lang="ru-RU" sz="2400" b="1" dirty="0">
              <a:solidFill>
                <a:srgbClr val="FFC000"/>
              </a:solidFill>
            </a:endParaRPr>
          </a:p>
        </p:txBody>
      </p:sp>
    </p:spTree>
    <p:extLst>
      <p:ext uri="{BB962C8B-B14F-4D97-AF65-F5344CB8AC3E}">
        <p14:creationId xmlns:p14="http://schemas.microsoft.com/office/powerpoint/2010/main" val="1603581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196752"/>
            <a:ext cx="8064896" cy="3416320"/>
          </a:xfrm>
          <a:prstGeom prst="rect">
            <a:avLst/>
          </a:prstGeom>
        </p:spPr>
        <p:txBody>
          <a:bodyPr wrap="square">
            <a:spAutoFit/>
          </a:bodyPr>
          <a:lstStyle/>
          <a:p>
            <a:r>
              <a:rPr lang="ru-RU" sz="2400" dirty="0" smtClean="0">
                <a:solidFill>
                  <a:srgbClr val="FFC000"/>
                </a:solidFill>
              </a:rPr>
              <a:t>Результативность неотложных следственных действий, проводимых на первоначальном этапе расследования, часто зависит от тактически правильного использования  довольно специфических познаний в сфере функционирования железнодорожного, водного и воздушного транспорта (процесс и технологию грузовой работы, документооборот, конструктивные особенности различных единиц подвижного состава и т.д.) и знания криминалистической характеристики данного вида преступлений.</a:t>
            </a:r>
            <a:endParaRPr lang="ru-RU" sz="2400" dirty="0">
              <a:solidFill>
                <a:srgbClr val="FFC000"/>
              </a:solidFill>
            </a:endParaRPr>
          </a:p>
        </p:txBody>
      </p:sp>
    </p:spTree>
    <p:extLst>
      <p:ext uri="{BB962C8B-B14F-4D97-AF65-F5344CB8AC3E}">
        <p14:creationId xmlns:p14="http://schemas.microsoft.com/office/powerpoint/2010/main" val="1786467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340768"/>
            <a:ext cx="8064896" cy="2677656"/>
          </a:xfrm>
          <a:prstGeom prst="rect">
            <a:avLst/>
          </a:prstGeom>
        </p:spPr>
        <p:txBody>
          <a:bodyPr wrap="square">
            <a:spAutoFit/>
          </a:bodyPr>
          <a:lstStyle/>
          <a:p>
            <a:r>
              <a:rPr lang="ru-RU" sz="2400" b="1" dirty="0" smtClean="0">
                <a:solidFill>
                  <a:srgbClr val="FFC000"/>
                </a:solidFill>
              </a:rPr>
              <a:t>4. К наиболее распространенным преступлениям, совершающимся на железнодорожном, водном и воздушном транспорте относятся: хищение грузов, убийства, кражи, грабежи и разбойные нападения на пассажиров, мошенничество, повреждение путей сообщения и транспортных средств. В зависимости от вида преступления выделяют различные способы его совершения. </a:t>
            </a:r>
            <a:endParaRPr lang="ru-RU" sz="2400" b="1" dirty="0">
              <a:solidFill>
                <a:srgbClr val="FFC000"/>
              </a:solidFill>
            </a:endParaRPr>
          </a:p>
        </p:txBody>
      </p:sp>
    </p:spTree>
    <p:extLst>
      <p:ext uri="{BB962C8B-B14F-4D97-AF65-F5344CB8AC3E}">
        <p14:creationId xmlns:p14="http://schemas.microsoft.com/office/powerpoint/2010/main" val="1458605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4490" y="836712"/>
            <a:ext cx="7992888" cy="3785652"/>
          </a:xfrm>
          <a:prstGeom prst="rect">
            <a:avLst/>
          </a:prstGeom>
        </p:spPr>
        <p:txBody>
          <a:bodyPr wrap="square">
            <a:spAutoFit/>
          </a:bodyPr>
          <a:lstStyle/>
          <a:p>
            <a:r>
              <a:rPr lang="ru-RU" sz="2400" b="1" dirty="0" smtClean="0">
                <a:solidFill>
                  <a:srgbClr val="FFC000"/>
                </a:solidFill>
              </a:rPr>
              <a:t>5. Расследование преступлений данного вида обусловлено прежде всего спецификой работы транспорта: огромным сосредоточением материальных ценностей и людей, находящихся на объектах транспорта, большой протяженностью транспортных артерий, круглосуточным режимом работы. Постоянное движение поездов судов, самолетов дает возможность преступникам быстро скрыться, маскироваться под пассажиров. Эти обстоятельства затрудняют установление места совершения преступлений и преступников, свидетелей.</a:t>
            </a:r>
            <a:endParaRPr lang="ru-RU" sz="2400" b="1" dirty="0">
              <a:solidFill>
                <a:srgbClr val="FFC000"/>
              </a:solidFill>
            </a:endParaRPr>
          </a:p>
        </p:txBody>
      </p:sp>
    </p:spTree>
    <p:extLst>
      <p:ext uri="{BB962C8B-B14F-4D97-AF65-F5344CB8AC3E}">
        <p14:creationId xmlns:p14="http://schemas.microsoft.com/office/powerpoint/2010/main" val="38466791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67744" y="2420888"/>
            <a:ext cx="4261103" cy="584775"/>
          </a:xfrm>
          <a:prstGeom prst="rect">
            <a:avLst/>
          </a:prstGeom>
        </p:spPr>
        <p:txBody>
          <a:bodyPr wrap="none">
            <a:spAutoFit/>
          </a:bodyPr>
          <a:lstStyle/>
          <a:p>
            <a:r>
              <a:rPr lang="ru-RU" sz="3200" dirty="0" smtClean="0">
                <a:solidFill>
                  <a:srgbClr val="FFC000"/>
                </a:solidFill>
              </a:rPr>
              <a:t>Благодарю за внимание!!!</a:t>
            </a:r>
            <a:endParaRPr lang="ru-RU" sz="3200" dirty="0">
              <a:solidFill>
                <a:srgbClr val="FFC000"/>
              </a:solidFill>
            </a:endParaRPr>
          </a:p>
        </p:txBody>
      </p:sp>
    </p:spTree>
    <p:extLst>
      <p:ext uri="{BB962C8B-B14F-4D97-AF65-F5344CB8AC3E}">
        <p14:creationId xmlns:p14="http://schemas.microsoft.com/office/powerpoint/2010/main" val="50122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136339"/>
            <a:ext cx="7992888" cy="2677656"/>
          </a:xfrm>
          <a:prstGeom prst="rect">
            <a:avLst/>
          </a:prstGeom>
        </p:spPr>
        <p:txBody>
          <a:bodyPr wrap="square">
            <a:spAutoFit/>
          </a:bodyPr>
          <a:lstStyle/>
          <a:p>
            <a:r>
              <a:rPr lang="ru-RU" sz="2400" b="1" dirty="0" smtClean="0">
                <a:solidFill>
                  <a:srgbClr val="FFC000"/>
                </a:solidFill>
              </a:rPr>
              <a:t>Криминалистическая характеристика преступлений представляет собой совокупность таких данных о нем, которые способствуют раскрытию преступлений, имеют криминалистическое значение. Она включает сведении о тех особенностях подготовки, совершения и сокрытии преступлений, с учетом которых можно более успешно, полно  и  быстро  раскрывать  преступления.</a:t>
            </a:r>
            <a:endParaRPr lang="ru-RU" sz="2400" b="1" dirty="0">
              <a:solidFill>
                <a:srgbClr val="FFC000"/>
              </a:solidFill>
            </a:endParaRPr>
          </a:p>
        </p:txBody>
      </p:sp>
    </p:spTree>
    <p:extLst>
      <p:ext uri="{BB962C8B-B14F-4D97-AF65-F5344CB8AC3E}">
        <p14:creationId xmlns:p14="http://schemas.microsoft.com/office/powerpoint/2010/main" val="1973210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484784"/>
            <a:ext cx="8064896" cy="3046988"/>
          </a:xfrm>
          <a:prstGeom prst="rect">
            <a:avLst/>
          </a:prstGeom>
        </p:spPr>
        <p:txBody>
          <a:bodyPr wrap="square">
            <a:spAutoFit/>
          </a:bodyPr>
          <a:lstStyle/>
          <a:p>
            <a:r>
              <a:rPr lang="ru-RU" sz="2400" b="1" dirty="0" smtClean="0">
                <a:solidFill>
                  <a:srgbClr val="FFC000"/>
                </a:solidFill>
              </a:rPr>
              <a:t>Особенности расследования преступлений на транспорте определяются криминалистической характеристикой этих преступлений, которая охватывает само преступное деяние, способы его приготовления, совершения и сокрытия, механизм </a:t>
            </a:r>
            <a:r>
              <a:rPr lang="ru-RU" sz="2400" b="1" dirty="0" err="1" smtClean="0">
                <a:solidFill>
                  <a:srgbClr val="FFC000"/>
                </a:solidFill>
              </a:rPr>
              <a:t>следообразования</a:t>
            </a:r>
            <a:r>
              <a:rPr lang="ru-RU" sz="2400" b="1" dirty="0" smtClean="0">
                <a:solidFill>
                  <a:srgbClr val="FFC000"/>
                </a:solidFill>
              </a:rPr>
              <a:t> в широком смысле слова, личностные особенности субъекта преступления и потерпевшего, а также связи между перечисленными элементами.</a:t>
            </a:r>
            <a:endParaRPr lang="ru-RU" sz="2400" b="1" dirty="0">
              <a:solidFill>
                <a:srgbClr val="FFC000"/>
              </a:solidFill>
            </a:endParaRPr>
          </a:p>
        </p:txBody>
      </p:sp>
    </p:spTree>
    <p:extLst>
      <p:ext uri="{BB962C8B-B14F-4D97-AF65-F5344CB8AC3E}">
        <p14:creationId xmlns:p14="http://schemas.microsoft.com/office/powerpoint/2010/main" val="195185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556792"/>
            <a:ext cx="8064896" cy="1815882"/>
          </a:xfrm>
          <a:prstGeom prst="rect">
            <a:avLst/>
          </a:prstGeom>
        </p:spPr>
        <p:txBody>
          <a:bodyPr wrap="square">
            <a:spAutoFit/>
          </a:bodyPr>
          <a:lstStyle/>
          <a:p>
            <a:r>
              <a:rPr lang="ru-RU" sz="2800" dirty="0" smtClean="0">
                <a:solidFill>
                  <a:srgbClr val="FFC000"/>
                </a:solidFill>
              </a:rPr>
              <a:t>Непосредственный предмет преступного посягательства — перевозимые материальные ценности, безопасность пассажиров и сохранность их личного имущества, а в некоторых случаях и сами объекты транспорта.</a:t>
            </a:r>
            <a:endParaRPr lang="ru-RU" sz="2800" dirty="0">
              <a:solidFill>
                <a:srgbClr val="FFC000"/>
              </a:solidFill>
            </a:endParaRPr>
          </a:p>
        </p:txBody>
      </p:sp>
    </p:spTree>
    <p:extLst>
      <p:ext uri="{BB962C8B-B14F-4D97-AF65-F5344CB8AC3E}">
        <p14:creationId xmlns:p14="http://schemas.microsoft.com/office/powerpoint/2010/main" val="2203591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028343"/>
            <a:ext cx="7992888" cy="4893647"/>
          </a:xfrm>
          <a:prstGeom prst="rect">
            <a:avLst/>
          </a:prstGeom>
        </p:spPr>
        <p:txBody>
          <a:bodyPr wrap="square">
            <a:spAutoFit/>
          </a:bodyPr>
          <a:lstStyle/>
          <a:p>
            <a:r>
              <a:rPr lang="ru-RU" sz="2400" dirty="0" smtClean="0">
                <a:solidFill>
                  <a:srgbClr val="FFC000"/>
                </a:solidFill>
              </a:rPr>
              <a:t>Изучая место преступления, следователь (дознаватель) выявляет и фиксирует следы и иные вещественные доказательства, составляющие основу познания еще неизвестных обстоятельств; с учетом данных, получаемых в процессе осмотра, он осуществляет поисковые мероприятия и розыск преступника, организует его преследование и задержание по «горячим» следам. В свою очередь, знание времени совершения преступления необходимо для ответа на вопрос о возможности совершения тех или иных действий за определенный период времени, для проверки алиби подозреваемого, выявления очевидцев и других свидетелей по делу, определения лиц, причастных к совершению преступления, других обстоятельств. </a:t>
            </a:r>
            <a:endParaRPr lang="ru-RU" sz="2400" dirty="0">
              <a:solidFill>
                <a:srgbClr val="FFC000"/>
              </a:solidFill>
            </a:endParaRPr>
          </a:p>
        </p:txBody>
      </p:sp>
    </p:spTree>
    <p:extLst>
      <p:ext uri="{BB962C8B-B14F-4D97-AF65-F5344CB8AC3E}">
        <p14:creationId xmlns:p14="http://schemas.microsoft.com/office/powerpoint/2010/main" val="3144222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764704"/>
            <a:ext cx="8280920" cy="4154984"/>
          </a:xfrm>
          <a:prstGeom prst="rect">
            <a:avLst/>
          </a:prstGeom>
        </p:spPr>
        <p:txBody>
          <a:bodyPr wrap="square">
            <a:spAutoFit/>
          </a:bodyPr>
          <a:lstStyle/>
          <a:p>
            <a:r>
              <a:rPr lang="ru-RU" sz="2400" b="1" dirty="0" smtClean="0">
                <a:solidFill>
                  <a:srgbClr val="FFC000"/>
                </a:solidFill>
              </a:rPr>
              <a:t>Особое значение приобретает фактор времени. Преступники используют транспорт не только для совершения преступления, но и сокрытия следов, выезда в безопасные для них места. Поэтому для успешного расследования преступления, проведения неотложных следственных действий, раскрытия преступлений по горячим следам важно незамедлительное получение информации о нем. Установление времени совершения позволяет выявить место происшествия, так как по ряду категорий преступлений, происходящих на транспорте, время совершения преступления не совпадает по времени с местом его обнаружения. </a:t>
            </a:r>
            <a:endParaRPr lang="ru-RU" sz="2400" b="1" dirty="0">
              <a:solidFill>
                <a:srgbClr val="FFC000"/>
              </a:solidFill>
            </a:endParaRPr>
          </a:p>
        </p:txBody>
      </p:sp>
    </p:spTree>
    <p:extLst>
      <p:ext uri="{BB962C8B-B14F-4D97-AF65-F5344CB8AC3E}">
        <p14:creationId xmlns:p14="http://schemas.microsoft.com/office/powerpoint/2010/main" val="3857850412"/>
      </p:ext>
    </p:extLst>
  </p:cSld>
  <p:clrMapOvr>
    <a:masterClrMapping/>
  </p:clrMapOvr>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78</TotalTime>
  <Words>2863</Words>
  <Application>Microsoft Office PowerPoint</Application>
  <PresentationFormat>Экран (4:3)</PresentationFormat>
  <Paragraphs>108</Paragraphs>
  <Slides>42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Горизонт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kbp10</dc:creator>
  <cp:lastModifiedBy>Л. А. Бушмакина</cp:lastModifiedBy>
  <cp:revision>19</cp:revision>
  <dcterms:created xsi:type="dcterms:W3CDTF">2014-09-24T10:04:42Z</dcterms:created>
  <dcterms:modified xsi:type="dcterms:W3CDTF">2018-12-10T12:18:58Z</dcterms:modified>
</cp:coreProperties>
</file>