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81" r:id="rId9"/>
    <p:sldId id="280" r:id="rId10"/>
    <p:sldId id="262" r:id="rId11"/>
    <p:sldId id="264" r:id="rId12"/>
    <p:sldId id="266" r:id="rId13"/>
    <p:sldId id="267" r:id="rId14"/>
    <p:sldId id="265" r:id="rId15"/>
    <p:sldId id="282" r:id="rId16"/>
    <p:sldId id="269" r:id="rId17"/>
    <p:sldId id="268" r:id="rId18"/>
    <p:sldId id="270" r:id="rId19"/>
    <p:sldId id="271" r:id="rId20"/>
    <p:sldId id="283" r:id="rId21"/>
    <p:sldId id="275" r:id="rId22"/>
    <p:sldId id="273" r:id="rId23"/>
    <p:sldId id="274" r:id="rId24"/>
    <p:sldId id="277" r:id="rId25"/>
    <p:sldId id="279" r:id="rId26"/>
    <p:sldId id="278" r:id="rId27"/>
    <p:sldId id="276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dsfm.ru/skfo/career/vacancies" TargetMode="External"/><Relationship Id="rId2" Type="http://schemas.openxmlformats.org/officeDocument/2006/relationships/hyperlink" Target="http://www.fedsfm.ru/ufo/career/vacancies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br.ru/tubr/z-o/contacts/" TargetMode="External"/><Relationship Id="rId2" Type="http://schemas.openxmlformats.org/officeDocument/2006/relationships/hyperlink" Target="http://www.cbr.ru/today/?PrtId=staff_re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rsue.ru/fakultety/FEIF/kaf-FMIFR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31" y="0"/>
            <a:ext cx="8796469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8864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От личной финансовой безопасности – к финансовой безопасности государства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2060848"/>
            <a:ext cx="6400800" cy="1752600"/>
          </a:xfrm>
        </p:spPr>
        <p:txBody>
          <a:bodyPr/>
          <a:lstStyle/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67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Где нужны специалисты по финансовой безопасности?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 smtClean="0"/>
              <a:t>С 2001 года в России существует </a:t>
            </a:r>
            <a:r>
              <a:rPr lang="ru-RU" sz="4800" b="1" dirty="0" smtClean="0"/>
              <a:t>национальная система противодействия отмыванию денег и финансированию терроризма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330370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b="1" dirty="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Российская система </a:t>
            </a:r>
            <a:r>
              <a:rPr lang="ru-RU" sz="2800" b="1" dirty="0"/>
              <a:t>противодействия отмыванию денег и финансированию терроризма </a:t>
            </a:r>
            <a:r>
              <a:rPr lang="ru-RU" sz="2800" dirty="0" smtClean="0"/>
              <a:t>включает: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510591"/>
              </p:ext>
            </p:extLst>
          </p:nvPr>
        </p:nvGraphicFramePr>
        <p:xfrm>
          <a:off x="467544" y="1556792"/>
          <a:ext cx="8208912" cy="4536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5463"/>
                <a:gridCol w="5141241"/>
                <a:gridCol w="1872208"/>
              </a:tblGrid>
              <a:tr h="1371501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ru-RU" sz="2400" dirty="0" smtClean="0"/>
                        <a:t>Нужны ли специалисты</a:t>
                      </a:r>
                      <a:r>
                        <a:rPr lang="ru-RU" sz="2400" baseline="0" dirty="0" smtClean="0"/>
                        <a:t> по финансовой безопасности?</a:t>
                      </a: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371501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1 звено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организации, осуществляющие операции с денежными средствами или иным имуществом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ДА!</a:t>
                      </a:r>
                      <a:endParaRPr lang="ru-RU" sz="2400" b="1" dirty="0"/>
                    </a:p>
                  </a:txBody>
                  <a:tcPr/>
                </a:tc>
              </a:tr>
              <a:tr h="1055001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2 звено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государственные органы власти, осуществляющие надзор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ДА!</a:t>
                      </a:r>
                      <a:endParaRPr lang="ru-RU" sz="2400" b="1" dirty="0"/>
                    </a:p>
                  </a:txBody>
                  <a:tcPr/>
                </a:tc>
              </a:tr>
              <a:tr h="738501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3 звено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правоохранительные органы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ДА!</a:t>
                      </a:r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022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697344"/>
            <a:ext cx="8643998" cy="4857784"/>
          </a:xfrm>
          <a:solidFill>
            <a:schemeClr val="bg2">
              <a:lumMod val="75000"/>
              <a:alpha val="73000"/>
            </a:schemeClr>
          </a:solidFill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dirty="0" smtClean="0"/>
              <a:t>	1 звено: коммерческие структуры (финансовые)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ru-RU" altLang="ru-RU" dirty="0" smtClean="0">
              <a:solidFill>
                <a:srgbClr val="FFFF00"/>
              </a:solidFill>
            </a:endParaRPr>
          </a:p>
        </p:txBody>
      </p:sp>
      <p:pic>
        <p:nvPicPr>
          <p:cNvPr id="11268" name="Picture 7" descr="Федеральная служба по финансовому мониторинг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57166"/>
            <a:ext cx="3929090" cy="966262"/>
          </a:xfrm>
          <a:prstGeom prst="rect">
            <a:avLst/>
          </a:prstGeom>
          <a:solidFill>
            <a:schemeClr val="bg2">
              <a:lumMod val="75000"/>
              <a:alpha val="66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11269" name="Picture 8" descr="На главную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285728"/>
            <a:ext cx="1857388" cy="1411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9" descr="Центральный банк Российской Федерац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428604"/>
            <a:ext cx="3286116" cy="878240"/>
          </a:xfrm>
          <a:prstGeom prst="rect">
            <a:avLst/>
          </a:prstGeom>
          <a:solidFill>
            <a:schemeClr val="tx1">
              <a:alpha val="49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43" name="Прямоугольник 28"/>
          <p:cNvSpPr/>
          <p:nvPr/>
        </p:nvSpPr>
        <p:spPr>
          <a:xfrm>
            <a:off x="611560" y="3537172"/>
            <a:ext cx="3460374" cy="828886"/>
          </a:xfrm>
          <a:prstGeom prst="rect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БАНКИ</a:t>
            </a:r>
          </a:p>
        </p:txBody>
      </p:sp>
      <p:sp>
        <p:nvSpPr>
          <p:cNvPr id="44" name="Прямоугольник 29"/>
          <p:cNvSpPr/>
          <p:nvPr/>
        </p:nvSpPr>
        <p:spPr>
          <a:xfrm>
            <a:off x="4715021" y="3500375"/>
            <a:ext cx="3247851" cy="865683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КРЕДИТНЫЕ КООПЕРАТИВЫ И МИКРОФИНАНСОВЫЕ ОРГАНИЗАЦИИ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30"/>
          <p:cNvSpPr/>
          <p:nvPr/>
        </p:nvSpPr>
        <p:spPr>
          <a:xfrm>
            <a:off x="4744635" y="4485963"/>
            <a:ext cx="3248846" cy="776876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ЛИЗИНГОВЫЕ И ФАКТОРИНГОВЫЕ КОМПАНИИ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6" name="Прямоугольник 6143"/>
          <p:cNvSpPr/>
          <p:nvPr/>
        </p:nvSpPr>
        <p:spPr>
          <a:xfrm>
            <a:off x="611560" y="4493471"/>
            <a:ext cx="3460374" cy="776876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УЧАСТНИКИ ФОНДОВОГО РЫНКА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7" name="Прямоугольник 6144"/>
          <p:cNvSpPr/>
          <p:nvPr/>
        </p:nvSpPr>
        <p:spPr>
          <a:xfrm>
            <a:off x="611560" y="5478029"/>
            <a:ext cx="3460374" cy="90010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СТРАХОВЫЕ КОМПАНИИ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8" name="Прямоугольник 6151"/>
          <p:cNvSpPr/>
          <p:nvPr/>
        </p:nvSpPr>
        <p:spPr>
          <a:xfrm>
            <a:off x="4727856" y="5445224"/>
            <a:ext cx="3236011" cy="936104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ЛОМБАРДЫ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3916477" y="2913857"/>
            <a:ext cx="1226986" cy="574477"/>
          </a:xfrm>
          <a:prstGeom prst="downArrow">
            <a:avLst/>
          </a:prstGeom>
          <a:solidFill>
            <a:srgbClr val="FFFF00">
              <a:alpha val="6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36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714488"/>
            <a:ext cx="8643998" cy="4857784"/>
          </a:xfrm>
          <a:solidFill>
            <a:schemeClr val="bg2">
              <a:lumMod val="75000"/>
              <a:alpha val="73000"/>
            </a:schemeClr>
          </a:solidFill>
        </p:spPr>
        <p:txBody>
          <a:bodyPr>
            <a:normAutofit/>
          </a:bodyPr>
          <a:lstStyle/>
          <a:p>
            <a:pPr marL="0" indent="0" algn="ctr" eaLnBrk="1" hangingPunct="1">
              <a:lnSpc>
                <a:spcPct val="90000"/>
              </a:lnSpc>
              <a:buNone/>
            </a:pPr>
            <a:r>
              <a:rPr lang="ru-RU" altLang="ru-RU" dirty="0" smtClean="0"/>
              <a:t>1 звено: коммерческие структуры (нефинансовые)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ru-RU" altLang="ru-RU" dirty="0" smtClean="0">
              <a:solidFill>
                <a:srgbClr val="FFFF00"/>
              </a:solidFill>
            </a:endParaRPr>
          </a:p>
        </p:txBody>
      </p:sp>
      <p:pic>
        <p:nvPicPr>
          <p:cNvPr id="11268" name="Picture 7" descr="Федеральная служба по финансовому мониторинг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57166"/>
            <a:ext cx="3929090" cy="966262"/>
          </a:xfrm>
          <a:prstGeom prst="rect">
            <a:avLst/>
          </a:prstGeom>
          <a:solidFill>
            <a:schemeClr val="bg2">
              <a:lumMod val="75000"/>
              <a:alpha val="66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11269" name="Picture 8" descr="На главную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285728"/>
            <a:ext cx="1857388" cy="1411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9" descr="Центральный банк Российской Федерац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428604"/>
            <a:ext cx="3286116" cy="878240"/>
          </a:xfrm>
          <a:prstGeom prst="rect">
            <a:avLst/>
          </a:prstGeom>
          <a:solidFill>
            <a:schemeClr val="tx1">
              <a:alpha val="49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3" name="Down Arrow 2"/>
          <p:cNvSpPr/>
          <p:nvPr/>
        </p:nvSpPr>
        <p:spPr>
          <a:xfrm>
            <a:off x="3814491" y="2708919"/>
            <a:ext cx="1226986" cy="574477"/>
          </a:xfrm>
          <a:prstGeom prst="downArrow">
            <a:avLst/>
          </a:prstGeom>
          <a:solidFill>
            <a:srgbClr val="FFFF00">
              <a:alpha val="6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63" name="Прямоугольник 11"/>
          <p:cNvSpPr/>
          <p:nvPr/>
        </p:nvSpPr>
        <p:spPr>
          <a:xfrm>
            <a:off x="4593449" y="3337993"/>
            <a:ext cx="3866982" cy="433388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РИЭЛТОРЫ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5" name="Прямоугольник 14"/>
          <p:cNvSpPr/>
          <p:nvPr/>
        </p:nvSpPr>
        <p:spPr>
          <a:xfrm>
            <a:off x="4603463" y="3856590"/>
            <a:ext cx="3856968" cy="410641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ЮВЕЛИРНЫЕ КОМПАНИИ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1" name="Прямоугольник 25"/>
          <p:cNvSpPr/>
          <p:nvPr/>
        </p:nvSpPr>
        <p:spPr>
          <a:xfrm>
            <a:off x="4593448" y="4365104"/>
            <a:ext cx="3866983" cy="364975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ОПЕРАТОРЫ ПО ПРИЕМУ ПЛАТЕЖЕЙ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3" name="Прямоугольник 29"/>
          <p:cNvSpPr/>
          <p:nvPr/>
        </p:nvSpPr>
        <p:spPr>
          <a:xfrm>
            <a:off x="4577812" y="4797152"/>
            <a:ext cx="3882620" cy="337219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ПОЧТА РОССИИ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5" name="Прямоугольник 7168"/>
          <p:cNvSpPr/>
          <p:nvPr/>
        </p:nvSpPr>
        <p:spPr>
          <a:xfrm>
            <a:off x="4587535" y="5221712"/>
            <a:ext cx="3872898" cy="303737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ОПЕРАТОРЫ ПОДВИЖНОЙ СВЯЗИ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7" name="Прямоугольник 7179"/>
          <p:cNvSpPr/>
          <p:nvPr/>
        </p:nvSpPr>
        <p:spPr>
          <a:xfrm>
            <a:off x="4577812" y="5589240"/>
            <a:ext cx="3882620" cy="363537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БУКМЕКЕРСКИЕ КОНТОРЫ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8" name="Прямоугольник 7179"/>
          <p:cNvSpPr/>
          <p:nvPr/>
        </p:nvSpPr>
        <p:spPr>
          <a:xfrm>
            <a:off x="515107" y="6093296"/>
            <a:ext cx="7945323" cy="576064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ИНДИВИДУАЛЬНЫЕ ПРЕДПРИНИМАТЕЛИ: ЮВЕЛИРЫ, РИЭЛТОРЫ, СТРАХОВЫЕ БРОКЕРЫ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2" name="Прямоугольник 8"/>
          <p:cNvSpPr/>
          <p:nvPr/>
        </p:nvSpPr>
        <p:spPr>
          <a:xfrm>
            <a:off x="515107" y="3429248"/>
            <a:ext cx="3912877" cy="1118343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ОБЩЕСТВА, ИМЕЮЩИЕ СТРАТЕГИЧЕСКОЕ ЗНАЧЕНИЕ ДЛЯ ОБОРОНЫ И БЕЗОПАСНОСТИ РОССИИ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3" name="Прямоугольник 9"/>
          <p:cNvSpPr/>
          <p:nvPr/>
        </p:nvSpPr>
        <p:spPr>
          <a:xfrm>
            <a:off x="503267" y="4715479"/>
            <a:ext cx="3912877" cy="1237297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АДВОКАТЫ, НОТАРИУСЫ, ПРЕДПРИНИМАТЕЛИ, ОКАЗЫВАЮЩИЕ ЮРИДИЧЕСКИЕ И БУХГАЛТЕРСКИЕ УСЛУГИ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74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СПЕЦИАЛИСТЫ ПО ФИНАНСОВОЙ БЕЗОПАСНОСТИ ВОСТРЕБОВАНЫ В: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Департаментах финансового мониторинга, отделах по противодействию отмыванию денег и службах внутреннего контроля БАНКОВ, МИКРОФИНАНСОВЫХ ОРГАНИЗАЦИЙ, УПРАВЛЯЮЩИХ КОМПАНИЙ ИНВЕСТИЦИОННЫХ И ПЕНСИОННЫХ ФОНДОВ, </a:t>
            </a:r>
            <a:r>
              <a:rPr lang="ru-RU" dirty="0"/>
              <a:t>СТРАХОВЫХ </a:t>
            </a:r>
            <a:r>
              <a:rPr lang="ru-RU" dirty="0" smtClean="0"/>
              <a:t>КОМПАНИЙ,</a:t>
            </a:r>
          </a:p>
        </p:txBody>
      </p:sp>
    </p:spTree>
    <p:extLst>
      <p:ext uri="{BB962C8B-B14F-4D97-AF65-F5344CB8AC3E}">
        <p14:creationId xmlns:p14="http://schemas.microsoft.com/office/powerpoint/2010/main" val="375291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СПЕЦИАЛИСТЫ ПО ФИНАНСОВОЙ БЕЗОПАСНОСТИ ВОСТРЕБОВАНЫ В: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Подразделениях по противодействию отмыванию денег ЮВЕЛИРНЫХ КОМПАНИЙ, КОМПАНИЙ НЕДВИЖИМОСТИ, ОПЕРАТОРОВ СОТОВОЙ СВЯЗИ …</a:t>
            </a:r>
          </a:p>
          <a:p>
            <a:r>
              <a:rPr lang="ru-RU" dirty="0" smtClean="0"/>
              <a:t>Информационно-аналитических отделах, финансовых и экономических отделах крупных компаний, предприятий и организаций, обеспечивающих финансовую безопасность предприятия.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677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304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Количество финансовых организаций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Банки - </a:t>
            </a:r>
            <a:r>
              <a:rPr lang="en-US" dirty="0" smtClean="0"/>
              <a:t>635</a:t>
            </a:r>
            <a:endParaRPr lang="ru-RU" dirty="0" smtClean="0"/>
          </a:p>
          <a:p>
            <a:r>
              <a:rPr lang="ru-RU" dirty="0" smtClean="0"/>
              <a:t>Управляющие компании - 411</a:t>
            </a:r>
            <a:endParaRPr lang="ru-RU" dirty="0"/>
          </a:p>
          <a:p>
            <a:r>
              <a:rPr lang="ru-RU" dirty="0"/>
              <a:t>Негосударственные пенсионные </a:t>
            </a:r>
            <a:r>
              <a:rPr lang="ru-RU" dirty="0" smtClean="0"/>
              <a:t>фонды- 120</a:t>
            </a:r>
            <a:endParaRPr lang="ru-RU" dirty="0"/>
          </a:p>
          <a:p>
            <a:r>
              <a:rPr lang="ru-RU" dirty="0"/>
              <a:t>Кредитные </a:t>
            </a:r>
            <a:r>
              <a:rPr lang="ru-RU" dirty="0" smtClean="0"/>
              <a:t>кооперативы - 3545</a:t>
            </a:r>
            <a:endParaRPr lang="ru-RU" dirty="0"/>
          </a:p>
          <a:p>
            <a:r>
              <a:rPr lang="ru-RU" dirty="0" err="1"/>
              <a:t>Микрофинансовые</a:t>
            </a:r>
            <a:r>
              <a:rPr lang="ru-RU" dirty="0"/>
              <a:t> </a:t>
            </a:r>
            <a:r>
              <a:rPr lang="ru-RU" dirty="0" smtClean="0"/>
              <a:t>организации - 4200</a:t>
            </a:r>
            <a:endParaRPr lang="ru-RU" dirty="0"/>
          </a:p>
          <a:p>
            <a:r>
              <a:rPr lang="ru-RU" dirty="0"/>
              <a:t>Страховые </a:t>
            </a:r>
            <a:r>
              <a:rPr lang="ru-RU" dirty="0" smtClean="0"/>
              <a:t>организации- 567 </a:t>
            </a:r>
          </a:p>
          <a:p>
            <a:r>
              <a:rPr lang="ru-RU" dirty="0" smtClean="0"/>
              <a:t>Ломбарды - 8762</a:t>
            </a:r>
            <a:endParaRPr lang="ru-RU" dirty="0"/>
          </a:p>
          <a:p>
            <a:r>
              <a:rPr lang="ru-RU" dirty="0"/>
              <a:t>Профессиональные участники </a:t>
            </a:r>
            <a:r>
              <a:rPr lang="ru-RU" dirty="0" smtClean="0"/>
              <a:t>РЦБ - 1079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843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036496" cy="651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2 </a:t>
            </a:r>
            <a:r>
              <a:rPr lang="ru-RU" sz="3200" dirty="0" smtClean="0"/>
              <a:t>звено российской системы</a:t>
            </a:r>
            <a:r>
              <a:rPr lang="ru-RU" sz="3200" b="1" dirty="0"/>
              <a:t> противодействия отмыванию денег и финансированию терроризма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Федеральная служба по финансовому мониторингу России, </a:t>
            </a:r>
          </a:p>
          <a:p>
            <a:r>
              <a:rPr lang="ru-RU" dirty="0" smtClean="0"/>
              <a:t>Центральный банк России,</a:t>
            </a:r>
          </a:p>
          <a:p>
            <a:r>
              <a:rPr lang="ru-RU" dirty="0" smtClean="0"/>
              <a:t>Федеральная налоговая служба России,</a:t>
            </a:r>
          </a:p>
          <a:p>
            <a:r>
              <a:rPr lang="ru-RU" dirty="0" smtClean="0"/>
              <a:t>Федеральная служба по надзору в сфере связи, информационных технологий и массовых </a:t>
            </a:r>
            <a:r>
              <a:rPr lang="ru-RU" dirty="0" smtClean="0"/>
              <a:t>коммуникаций,</a:t>
            </a:r>
          </a:p>
          <a:p>
            <a:r>
              <a:rPr lang="ru-RU" dirty="0" smtClean="0"/>
              <a:t>Другие органы государственной власти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016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СПЕЦИАЛИСТЫ ПО ФИНАНСОВОЙ БЕЗОПАСНОСТИ ВОСТРЕБОВАНЫ В: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Федеральная служба по финансовому мониторингу </a:t>
            </a:r>
            <a:r>
              <a:rPr lang="ru-RU" b="1" dirty="0" smtClean="0"/>
              <a:t>России</a:t>
            </a:r>
            <a:r>
              <a:rPr lang="ru-RU" dirty="0" smtClean="0"/>
              <a:t>, в том числе:</a:t>
            </a:r>
          </a:p>
          <a:p>
            <a:r>
              <a:rPr lang="ru-RU" dirty="0" smtClean="0"/>
              <a:t>Межрегиональное управление по Южному федеральному округу -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www.fedsfm.ru/ufo/career/vacancies</a:t>
            </a:r>
            <a:r>
              <a:rPr lang="ru-RU" dirty="0" smtClean="0"/>
              <a:t>  </a:t>
            </a:r>
          </a:p>
          <a:p>
            <a:r>
              <a:rPr lang="ru-RU" dirty="0"/>
              <a:t>Межрегиональное управление </a:t>
            </a:r>
            <a:r>
              <a:rPr lang="ru-RU" dirty="0" smtClean="0"/>
              <a:t>по Северо-Кавказскому федеральному округу -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www.fedsfm.ru/skfo/career/vacancies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656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СПЕЦИАЛИСТЫ ПО ФИНАНСОВОЙ БЕЗОПАСНОСТИ ВОСТРЕБОВАНЫ В: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Центральный банк России</a:t>
            </a:r>
            <a:r>
              <a:rPr lang="ru-RU" dirty="0" smtClean="0"/>
              <a:t>, в том числе:</a:t>
            </a:r>
          </a:p>
          <a:p>
            <a:r>
              <a:rPr lang="ru-RU" dirty="0" smtClean="0"/>
              <a:t>Департамент финансового мониторинга и валютного контроля - </a:t>
            </a:r>
            <a:r>
              <a:rPr lang="en-US" dirty="0">
                <a:hlinkClick r:id="rId2"/>
              </a:rPr>
              <a:t>http://www.cbr.ru/today/?</a:t>
            </a:r>
            <a:r>
              <a:rPr lang="en-US" dirty="0" smtClean="0">
                <a:hlinkClick r:id="rId2"/>
              </a:rPr>
              <a:t>PrtId=staff_res</a:t>
            </a:r>
            <a:endParaRPr lang="ru-RU" dirty="0" smtClean="0"/>
          </a:p>
          <a:p>
            <a:r>
              <a:rPr lang="ru-RU" dirty="0" smtClean="0"/>
              <a:t>Южное главное управление Центрального банка РФ</a:t>
            </a:r>
          </a:p>
          <a:p>
            <a:r>
              <a:rPr lang="en-US" dirty="0">
                <a:hlinkClick r:id="rId3"/>
              </a:rPr>
              <a:t>http://www.cbr.ru/tubr/z-o/contacts</a:t>
            </a:r>
            <a:r>
              <a:rPr lang="en-US" dirty="0" smtClean="0">
                <a:hlinkClick r:id="rId3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208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 1: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Согласно пирамиде </a:t>
            </a:r>
            <a:r>
              <a:rPr lang="ru-RU" dirty="0" smtClean="0"/>
              <a:t>потребностей человека </a:t>
            </a:r>
            <a:r>
              <a:rPr lang="ru-RU" dirty="0" err="1" smtClean="0"/>
              <a:t>Маслоу</a:t>
            </a:r>
            <a:r>
              <a:rPr lang="ru-RU" dirty="0" smtClean="0"/>
              <a:t>, </a:t>
            </a:r>
            <a:r>
              <a:rPr lang="ru-RU" dirty="0"/>
              <a:t>какая потребность человека лежит в ее </a:t>
            </a:r>
            <a:r>
              <a:rPr lang="ru-RU" dirty="0" smtClean="0"/>
              <a:t>основании?</a:t>
            </a:r>
            <a:endParaRPr lang="ru-RU" dirty="0"/>
          </a:p>
          <a:p>
            <a:r>
              <a:rPr lang="ru-RU" dirty="0"/>
              <a:t>А) в безопасности</a:t>
            </a:r>
          </a:p>
          <a:p>
            <a:r>
              <a:rPr lang="ru-RU" dirty="0"/>
              <a:t>Б) в отдыхе</a:t>
            </a:r>
          </a:p>
          <a:p>
            <a:r>
              <a:rPr lang="ru-RU" dirty="0"/>
              <a:t>В) в уважении</a:t>
            </a:r>
          </a:p>
          <a:p>
            <a:r>
              <a:rPr lang="ru-RU" dirty="0"/>
              <a:t>Г) в саморазвитии 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73016"/>
            <a:ext cx="3672408" cy="2736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857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СПЕЦИАЛИСТЫ ПО ФИНАНСОВОЙ БЕЗОПАСНОСТИ ВОСТРЕБОВАНЫ В: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Специализированных структурных подразделениях по обеспечению экономической и финансовой безопасности и противодействию коррупции в органах государственной власти </a:t>
            </a:r>
            <a:r>
              <a:rPr lang="ru-RU" smtClean="0"/>
              <a:t>всех уровней.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99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ChangeArrowheads="1"/>
          </p:cNvSpPr>
          <p:nvPr/>
        </p:nvSpPr>
        <p:spPr bwMode="auto">
          <a:xfrm>
            <a:off x="6227763" y="138113"/>
            <a:ext cx="2376487" cy="7921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79388" y="836613"/>
            <a:ext cx="8713787" cy="6021387"/>
          </a:xfrm>
          <a:prstGeom prst="rect">
            <a:avLst/>
          </a:prstGeom>
        </p:spPr>
        <p:txBody>
          <a:bodyPr/>
          <a:lstStyle/>
          <a:p>
            <a:pPr marL="46037" indent="0">
              <a:buFont typeface="Georgia" pitchFamily="18" charset="0"/>
              <a:buNone/>
              <a:defRPr/>
            </a:pPr>
            <a:r>
              <a:rPr lang="ru-RU" sz="2800" dirty="0" smtClean="0"/>
              <a:t>РГЭУ (РИНХ) приглашает обучающихся:</a:t>
            </a:r>
          </a:p>
          <a:p>
            <a:pPr marL="46037" indent="0">
              <a:buFont typeface="Georgia" pitchFamily="18" charset="0"/>
              <a:buNone/>
              <a:defRPr/>
            </a:pPr>
            <a:r>
              <a:rPr lang="ru-RU" sz="2800" dirty="0" smtClean="0"/>
              <a:t>в </a:t>
            </a:r>
            <a:r>
              <a:rPr lang="ru-RU" sz="2800" u="sng" dirty="0" err="1" smtClean="0"/>
              <a:t>бакалавриат</a:t>
            </a:r>
            <a:r>
              <a:rPr lang="ru-RU" sz="2800" dirty="0" smtClean="0"/>
              <a:t> по профилю «</a:t>
            </a:r>
            <a:r>
              <a:rPr lang="ru-RU" sz="2800" b="1" u="sng" dirty="0" smtClean="0"/>
              <a:t>Финансовая безопасность</a:t>
            </a:r>
            <a:r>
              <a:rPr lang="ru-RU" sz="2800" dirty="0" smtClean="0"/>
              <a:t>» (направление «Экономика»)</a:t>
            </a:r>
          </a:p>
          <a:p>
            <a:pPr marL="46037" indent="0">
              <a:buFont typeface="Georgia" pitchFamily="18" charset="0"/>
              <a:buNone/>
              <a:defRPr/>
            </a:pPr>
            <a:r>
              <a:rPr lang="ru-RU" sz="2800" dirty="0"/>
              <a:t>По окончании обучения выпускникам выдается </a:t>
            </a:r>
            <a:r>
              <a:rPr lang="ru-RU" sz="2800" u="sng" dirty="0"/>
              <a:t>диплом</a:t>
            </a:r>
            <a:r>
              <a:rPr lang="ru-RU" sz="2800" dirty="0"/>
              <a:t> </a:t>
            </a:r>
            <a:r>
              <a:rPr lang="ru-RU" sz="2800" u="sng" dirty="0" smtClean="0"/>
              <a:t>бакалавра экономики (государственного образца)</a:t>
            </a:r>
            <a:r>
              <a:rPr lang="ru-RU" sz="2800" dirty="0" smtClean="0"/>
              <a:t>.</a:t>
            </a:r>
            <a:endParaRPr lang="ru-RU" sz="2800" dirty="0"/>
          </a:p>
          <a:p>
            <a:pPr marL="46037" indent="0">
              <a:buFont typeface="Georgia" pitchFamily="18" charset="0"/>
              <a:buNone/>
              <a:defRPr/>
            </a:pPr>
            <a:endParaRPr lang="ru-RU" sz="2800" dirty="0" smtClean="0"/>
          </a:p>
          <a:p>
            <a:pPr marL="46037" indent="0">
              <a:buFont typeface="Georgia" pitchFamily="18" charset="0"/>
              <a:buNone/>
              <a:defRPr/>
            </a:pPr>
            <a:endParaRPr lang="ru-RU" sz="2800" dirty="0" smtClean="0"/>
          </a:p>
          <a:p>
            <a:pPr marL="46037" indent="0">
              <a:buFont typeface="Georgia" pitchFamily="18" charset="0"/>
              <a:buNone/>
              <a:defRPr/>
            </a:pPr>
            <a:endParaRPr lang="ru-RU" sz="2800" dirty="0" smtClean="0"/>
          </a:p>
          <a:p>
            <a:pPr marL="46037" indent="0">
              <a:buFont typeface="Georgia" pitchFamily="18" charset="0"/>
              <a:buNone/>
              <a:defRPr/>
            </a:pPr>
            <a:r>
              <a:rPr lang="ru-RU" sz="2800" dirty="0" smtClean="0"/>
              <a:t>- </a:t>
            </a:r>
            <a:r>
              <a:rPr lang="ru-RU" sz="2400" dirty="0" smtClean="0"/>
              <a:t>в магистратуру по программе «Финансовый мониторинг и финансовые рынки» (направление «Финансы и кредит»)</a:t>
            </a:r>
          </a:p>
          <a:p>
            <a:pPr marL="46037" indent="0">
              <a:buFont typeface="Georgia" pitchFamily="18" charset="0"/>
              <a:buNone/>
              <a:defRPr/>
            </a:pPr>
            <a:endParaRPr lang="ru-RU" sz="2800" dirty="0" smtClean="0"/>
          </a:p>
          <a:p>
            <a:pPr marL="46037" indent="0">
              <a:buFont typeface="Georgia" pitchFamily="18" charset="0"/>
              <a:buNone/>
              <a:defRPr/>
            </a:pPr>
            <a:endParaRPr lang="ru-RU" sz="2800" dirty="0" smtClean="0"/>
          </a:p>
        </p:txBody>
      </p:sp>
      <p:pic>
        <p:nvPicPr>
          <p:cNvPr id="11268" name="Picture 9" descr="Федеральная служба по финансовому мониторинг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3" y="74613"/>
            <a:ext cx="3311525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" descr="На главную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79388"/>
            <a:ext cx="1150937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Центральный банк Российской Федераци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0" y="206375"/>
            <a:ext cx="2232025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190043"/>
              </p:ext>
            </p:extLst>
          </p:nvPr>
        </p:nvGraphicFramePr>
        <p:xfrm>
          <a:off x="1654968" y="3429000"/>
          <a:ext cx="5941368" cy="15121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70684"/>
                <a:gridCol w="2970684"/>
              </a:tblGrid>
              <a:tr h="29869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43330" algn="l"/>
                        </a:tabLst>
                      </a:pPr>
                      <a:r>
                        <a:rPr lang="ru-RU" sz="1600" dirty="0">
                          <a:effectLst/>
                        </a:rPr>
                        <a:t>Сроки подготовки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86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43330" algn="l"/>
                        </a:tabLst>
                      </a:pPr>
                      <a:r>
                        <a:rPr lang="ru-RU" sz="1600">
                          <a:effectLst/>
                        </a:rPr>
                        <a:t>Очная форма обучения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43330" algn="l"/>
                        </a:tabLst>
                      </a:pPr>
                      <a:r>
                        <a:rPr lang="ru-RU" sz="1600" dirty="0">
                          <a:effectLst/>
                        </a:rPr>
                        <a:t>4 года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/>
                </a:tc>
              </a:tr>
              <a:tr h="2986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43330" algn="l"/>
                        </a:tabLst>
                      </a:pPr>
                      <a:r>
                        <a:rPr lang="ru-RU" sz="1600" dirty="0" smtClean="0">
                          <a:effectLst/>
                        </a:rPr>
                        <a:t>Заочная форма </a:t>
                      </a:r>
                      <a:r>
                        <a:rPr lang="ru-RU" sz="1600" dirty="0">
                          <a:effectLst/>
                        </a:rPr>
                        <a:t>обучения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43330" algn="l"/>
                        </a:tabLst>
                      </a:pPr>
                      <a:r>
                        <a:rPr lang="ru-RU" sz="1600" dirty="0" smtClean="0">
                          <a:effectLst/>
                        </a:rPr>
                        <a:t>5 </a:t>
                      </a:r>
                      <a:r>
                        <a:rPr lang="ru-RU" sz="1600" dirty="0">
                          <a:effectLst/>
                        </a:rPr>
                        <a:t>лет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/>
                </a:tc>
              </a:tr>
              <a:tr h="6160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43330" algn="l"/>
                        </a:tabLst>
                      </a:pPr>
                      <a:r>
                        <a:rPr lang="ru-RU" sz="1600" dirty="0" smtClean="0">
                          <a:effectLst/>
                        </a:rPr>
                        <a:t>Заочная сокращенная форма обучения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43330" algn="l"/>
                        </a:tabLst>
                      </a:pPr>
                      <a:r>
                        <a:rPr lang="ru-RU" sz="1600" dirty="0" smtClean="0">
                          <a:effectLst/>
                        </a:rPr>
                        <a:t>2,5</a:t>
                      </a:r>
                      <a:r>
                        <a:rPr lang="ru-RU" sz="1600" baseline="0" dirty="0" smtClean="0">
                          <a:effectLst/>
                        </a:rPr>
                        <a:t> 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года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56677"/>
              </p:ext>
            </p:extLst>
          </p:nvPr>
        </p:nvGraphicFramePr>
        <p:xfrm>
          <a:off x="1654968" y="5733256"/>
          <a:ext cx="5761038" cy="7921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0519"/>
                <a:gridCol w="2880519"/>
              </a:tblGrid>
              <a:tr h="26405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43330" algn="l"/>
                        </a:tabLst>
                      </a:pPr>
                      <a:r>
                        <a:rPr lang="ru-RU" sz="1100" dirty="0">
                          <a:effectLst/>
                        </a:rPr>
                        <a:t>Сроки подготовки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40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43330" algn="l"/>
                        </a:tabLst>
                      </a:pPr>
                      <a:r>
                        <a:rPr lang="ru-RU" sz="1100" dirty="0">
                          <a:effectLst/>
                        </a:rPr>
                        <a:t>Очная форма обучения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43330" algn="l"/>
                        </a:tabLst>
                      </a:pPr>
                      <a:r>
                        <a:rPr lang="ru-RU" sz="1100">
                          <a:effectLst/>
                        </a:rPr>
                        <a:t>2 года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/>
                </a:tc>
              </a:tr>
              <a:tr h="2640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43330" algn="l"/>
                        </a:tabLst>
                      </a:pPr>
                      <a:r>
                        <a:rPr lang="ru-RU" sz="1100" dirty="0">
                          <a:effectLst/>
                        </a:rPr>
                        <a:t>Заочная форма обучения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43330" algn="l"/>
                        </a:tabLst>
                      </a:pPr>
                      <a:r>
                        <a:rPr lang="ru-RU" sz="1100" dirty="0">
                          <a:effectLst/>
                        </a:rPr>
                        <a:t>2,5 года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988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900113" y="1981200"/>
            <a:ext cx="7786687" cy="4114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altLang="ru-RU" dirty="0" smtClean="0"/>
              <a:t>Кафедра Финансового мониторинга</a:t>
            </a:r>
            <a:r>
              <a:rPr lang="en-US" altLang="ru-RU" dirty="0" smtClean="0"/>
              <a:t> </a:t>
            </a:r>
            <a:r>
              <a:rPr lang="ru-RU" altLang="ru-RU" dirty="0" smtClean="0"/>
              <a:t>и финансовых рынков  РГЭУ (РИНХ) создана в сентябре 2014г. </a:t>
            </a:r>
            <a:r>
              <a:rPr lang="ru-RU" altLang="ru-RU" b="1" dirty="0" smtClean="0"/>
              <a:t>для решения задач подготовки высококвалифицированных кадров в интересах национальной системы противодействия отмыванию доходов и финансированию терроризма (ПОД/ФТ).</a:t>
            </a:r>
          </a:p>
        </p:txBody>
      </p:sp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6372225" y="620713"/>
            <a:ext cx="2376488" cy="7921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6148" name="Picture 7" descr="Федеральная служба по финансовому мониторинг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620713"/>
            <a:ext cx="3311525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8" descr="На главную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549275"/>
            <a:ext cx="115093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9" descr="Центральный банк Российской Федераци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0" y="692150"/>
            <a:ext cx="2232025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905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ChangeArrowheads="1"/>
          </p:cNvSpPr>
          <p:nvPr/>
        </p:nvSpPr>
        <p:spPr bwMode="auto">
          <a:xfrm>
            <a:off x="6372225" y="620713"/>
            <a:ext cx="2376488" cy="7921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171" name="Rectangle 2"/>
          <p:cNvSpPr>
            <a:spLocks noGrp="1" noChangeArrowheads="1"/>
          </p:cNvSpPr>
          <p:nvPr>
            <p:ph sz="quarter" idx="4294967295"/>
          </p:nvPr>
        </p:nvSpPr>
        <p:spPr>
          <a:xfrm>
            <a:off x="179388" y="1435100"/>
            <a:ext cx="8785225" cy="530701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45720" indent="0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altLang="ru-RU" sz="2800" dirty="0" smtClean="0"/>
              <a:t>Кафедра Финансового мониторинга и финансовых рынков создана в РГЭУ (РИНХ) </a:t>
            </a:r>
            <a:r>
              <a:rPr lang="ru-RU" altLang="ru-RU" sz="2800" b="1" dirty="0" smtClean="0"/>
              <a:t>при поддержке:</a:t>
            </a:r>
          </a:p>
          <a:p>
            <a:pPr marL="388620" indent="-342900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2800" b="1" dirty="0" smtClean="0"/>
              <a:t>Федеральной службы по финансовому мониторингу </a:t>
            </a:r>
            <a:r>
              <a:rPr lang="ru-RU" altLang="ru-RU" sz="2800" dirty="0" smtClean="0"/>
              <a:t>и ее межрегиональных управлений в Южном и Северо-Кавказском федеральных округах;</a:t>
            </a:r>
          </a:p>
          <a:p>
            <a:pPr marL="388620" indent="-342900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2800" dirty="0" smtClean="0"/>
              <a:t>Международного учебно-методического центра </a:t>
            </a:r>
            <a:r>
              <a:rPr lang="ru-RU" altLang="ru-RU" sz="2800" dirty="0"/>
              <a:t>финансового </a:t>
            </a:r>
            <a:r>
              <a:rPr lang="ru-RU" altLang="ru-RU" sz="2800" dirty="0" smtClean="0"/>
              <a:t>мониторинга;</a:t>
            </a:r>
          </a:p>
          <a:p>
            <a:pPr marL="388620" indent="-342900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2800" dirty="0" smtClean="0"/>
              <a:t>Отделения по Ростовской области Южного главного управления </a:t>
            </a:r>
            <a:r>
              <a:rPr lang="ru-RU" altLang="ru-RU" sz="2800" b="1" dirty="0" smtClean="0"/>
              <a:t>Центрального банка Российской Федерации </a:t>
            </a:r>
          </a:p>
        </p:txBody>
      </p:sp>
      <p:pic>
        <p:nvPicPr>
          <p:cNvPr id="9220" name="Picture 3" descr="Федеральная служба по финансовому мониторинг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620713"/>
            <a:ext cx="3311525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4" descr="На главную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549275"/>
            <a:ext cx="115093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Центральный банк Российской Федераци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700088"/>
            <a:ext cx="2232025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835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ChangeArrowheads="1"/>
          </p:cNvSpPr>
          <p:nvPr/>
        </p:nvSpPr>
        <p:spPr bwMode="auto">
          <a:xfrm>
            <a:off x="6372225" y="620713"/>
            <a:ext cx="2376488" cy="7921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195" name="Rectangle 2"/>
          <p:cNvSpPr>
            <a:spLocks noGrp="1" noChangeArrowheads="1"/>
          </p:cNvSpPr>
          <p:nvPr>
            <p:ph sz="quarter" idx="4294967295"/>
          </p:nvPr>
        </p:nvSpPr>
        <p:spPr>
          <a:xfrm>
            <a:off x="900113" y="1981200"/>
            <a:ext cx="7786687" cy="4114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45720" indent="0" algn="just">
              <a:lnSpc>
                <a:spcPct val="90000"/>
              </a:lnSpc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altLang="ru-RU" sz="3200" dirty="0" smtClean="0"/>
              <a:t>Кафедра Финансового мониторинга и финансовых рынков является базовой структурой РГЭУ (РИНХ) в рамках </a:t>
            </a:r>
            <a:r>
              <a:rPr lang="ru-RU" altLang="ru-RU" sz="3200" b="1" dirty="0" smtClean="0"/>
              <a:t>Сетевого института в сфере ПОД/ФТ, созданного </a:t>
            </a:r>
            <a:r>
              <a:rPr lang="ru-RU" altLang="ru-RU" dirty="0" smtClean="0"/>
              <a:t>Федеральной </a:t>
            </a:r>
            <a:r>
              <a:rPr lang="ru-RU" altLang="ru-RU" dirty="0"/>
              <a:t>службой по финансовому мониторингу при поддержке Министерства образования и науки Российской Федерации и Федерального агентства научных организаций.</a:t>
            </a:r>
            <a:endParaRPr lang="ru-RU" altLang="ru-RU" sz="3600" dirty="0" smtClean="0"/>
          </a:p>
        </p:txBody>
      </p:sp>
      <p:pic>
        <p:nvPicPr>
          <p:cNvPr id="10244" name="Picture 3" descr="Федеральная служба по финансовому мониторинг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620713"/>
            <a:ext cx="3311525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 descr="На главную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549275"/>
            <a:ext cx="115093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Центральный банк Российской Федераци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0" y="692150"/>
            <a:ext cx="2232025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312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8640960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Участники сетевого Института в сфере ПОД/ФТ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646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-857250"/>
            <a:ext cx="8572500" cy="857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Участие РГЭУ (РИНХ) в сетевом Институте в сфере ПОД/ФТ дает возможность нашим студентам:</a:t>
            </a:r>
          </a:p>
          <a:p>
            <a:pPr marL="0" indent="0">
              <a:buNone/>
            </a:pPr>
            <a:endParaRPr lang="ru-RU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 </a:t>
            </a:r>
            <a:r>
              <a:rPr lang="ru-RU" b="1" dirty="0" smtClean="0"/>
              <a:t>обучаться по лучшим образовательным программам в сфере финансовой безопасности,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/>
              <a:t> </a:t>
            </a:r>
            <a:r>
              <a:rPr lang="ru-RU" b="1" dirty="0" smtClean="0"/>
              <a:t>участвовать образовательном и научном взаимодействии в вузах-участниках сетевого Института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5003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07950" y="2781300"/>
            <a:ext cx="8964613" cy="3887788"/>
          </a:xfrm>
          <a:solidFill>
            <a:srgbClr val="FFFFFF"/>
          </a:solidFill>
        </p:spPr>
        <p:txBody>
          <a:bodyPr>
            <a:normAutofit fontScale="85000" lnSpcReduction="20000"/>
          </a:bodyPr>
          <a:lstStyle/>
          <a:p>
            <a:pPr algn="ctr" eaLnBrk="1" hangingPunct="1">
              <a:defRPr/>
            </a:pPr>
            <a:r>
              <a:rPr lang="ru-RU" altLang="ru-RU" dirty="0" smtClean="0">
                <a:solidFill>
                  <a:schemeClr val="tx2">
                    <a:lumMod val="50000"/>
                  </a:schemeClr>
                </a:solidFill>
              </a:rPr>
              <a:t>Хотите стать специалистом в сфере финансовой безопасности? Получить востребованную специальность и качественное образование? Сделайте первый шаг к успешной карьере – </a:t>
            </a:r>
          </a:p>
          <a:p>
            <a:pPr algn="ctr" eaLnBrk="1" hangingPunct="1">
              <a:defRPr/>
            </a:pPr>
            <a:r>
              <a:rPr lang="ru-RU" altLang="ru-RU" sz="3000" dirty="0" smtClean="0">
                <a:solidFill>
                  <a:srgbClr val="FF3300"/>
                </a:solidFill>
              </a:rPr>
              <a:t>станьте студентом кафедры </a:t>
            </a:r>
          </a:p>
          <a:p>
            <a:pPr algn="ctr" eaLnBrk="1" hangingPunct="1">
              <a:defRPr/>
            </a:pPr>
            <a:r>
              <a:rPr lang="ru-RU" altLang="ru-RU" sz="3000" dirty="0" smtClean="0">
                <a:solidFill>
                  <a:srgbClr val="FF3300"/>
                </a:solidFill>
              </a:rPr>
              <a:t>«Финансовый мониторинг и финансовые рынки»! </a:t>
            </a:r>
          </a:p>
          <a:p>
            <a:pPr eaLnBrk="1" hangingPunct="1">
              <a:defRPr/>
            </a:pPr>
            <a:r>
              <a:rPr lang="ru-RU" altLang="ru-RU" dirty="0" smtClean="0">
                <a:solidFill>
                  <a:schemeClr val="bg2">
                    <a:lumMod val="50000"/>
                  </a:schemeClr>
                </a:solidFill>
              </a:rPr>
              <a:t>РГЭУ (РИНХ), </a:t>
            </a:r>
            <a:r>
              <a:rPr lang="ru-RU" altLang="ru-RU" dirty="0" err="1">
                <a:solidFill>
                  <a:schemeClr val="bg2">
                    <a:lumMod val="50000"/>
                  </a:schemeClr>
                </a:solidFill>
              </a:rPr>
              <a:t>Б.Садовая</a:t>
            </a:r>
            <a:r>
              <a:rPr lang="ru-RU" altLang="ru-RU" dirty="0">
                <a:solidFill>
                  <a:schemeClr val="bg2">
                    <a:lumMod val="50000"/>
                  </a:schemeClr>
                </a:solidFill>
              </a:rPr>
              <a:t>, д.69, </a:t>
            </a:r>
            <a:r>
              <a:rPr lang="ru-RU" altLang="ru-RU" dirty="0" smtClean="0">
                <a:solidFill>
                  <a:schemeClr val="bg2">
                    <a:lumMod val="50000"/>
                  </a:schemeClr>
                </a:solidFill>
              </a:rPr>
              <a:t>а.418</a:t>
            </a:r>
          </a:p>
          <a:p>
            <a:pPr eaLnBrk="1" hangingPunct="1">
              <a:defRPr/>
            </a:pPr>
            <a:r>
              <a:rPr lang="ru-RU" altLang="ru-RU" dirty="0">
                <a:solidFill>
                  <a:schemeClr val="tx2">
                    <a:lumMod val="50000"/>
                  </a:schemeClr>
                </a:solidFill>
              </a:rPr>
              <a:t>т</a:t>
            </a:r>
            <a:r>
              <a:rPr lang="ru-RU" altLang="ru-RU" dirty="0" smtClean="0">
                <a:solidFill>
                  <a:schemeClr val="tx2">
                    <a:lumMod val="50000"/>
                  </a:schemeClr>
                </a:solidFill>
              </a:rPr>
              <a:t>ел. кафедры: 2613-846 </a:t>
            </a:r>
          </a:p>
          <a:p>
            <a:pPr eaLnBrk="1" hangingPunct="1">
              <a:defRPr/>
            </a:pPr>
            <a:r>
              <a:rPr lang="ru-RU" altLang="ru-RU" dirty="0" smtClean="0">
                <a:solidFill>
                  <a:schemeClr val="tx2">
                    <a:lumMod val="50000"/>
                  </a:schemeClr>
                </a:solidFill>
              </a:rPr>
              <a:t>тел. приемной комиссии: 240-55-48; 237-02-60 </a:t>
            </a:r>
          </a:p>
          <a:p>
            <a:pPr>
              <a:defRPr/>
            </a:pPr>
            <a:r>
              <a:rPr lang="ru-RU" altLang="ru-RU" dirty="0">
                <a:solidFill>
                  <a:schemeClr val="tx2">
                    <a:lumMod val="50000"/>
                  </a:schemeClr>
                </a:solidFill>
              </a:rPr>
              <a:t>с</a:t>
            </a:r>
            <a:r>
              <a:rPr lang="ru-RU" altLang="ru-RU" dirty="0" smtClean="0">
                <a:solidFill>
                  <a:schemeClr val="tx2">
                    <a:lumMod val="50000"/>
                  </a:schemeClr>
                </a:solidFill>
              </a:rPr>
              <a:t>айт РГЭУ (РИНХ): </a:t>
            </a:r>
            <a:r>
              <a:rPr lang="en-US" altLang="ru-RU" sz="2400" dirty="0">
                <a:solidFill>
                  <a:schemeClr val="tx2">
                    <a:lumMod val="50000"/>
                  </a:schemeClr>
                </a:solidFill>
                <a:hlinkClick r:id="rId2"/>
              </a:rPr>
              <a:t>http://www.rsue.ru/fakultety/FEIF/kaf-FMIFR</a:t>
            </a:r>
            <a:r>
              <a:rPr lang="en-US" altLang="ru-RU" sz="2400" dirty="0" smtClean="0">
                <a:solidFill>
                  <a:schemeClr val="tx2">
                    <a:lumMod val="50000"/>
                  </a:schemeClr>
                </a:solidFill>
                <a:hlinkClick r:id="rId2"/>
              </a:rPr>
              <a:t>/</a:t>
            </a:r>
            <a:r>
              <a:rPr lang="ru-RU" alt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altLang="ru-RU" sz="3000" dirty="0" smtClean="0">
              <a:solidFill>
                <a:srgbClr val="FF3300"/>
              </a:solidFill>
            </a:endParaRP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196975"/>
            <a:ext cx="9144000" cy="1511300"/>
          </a:xfrm>
        </p:spPr>
        <p:txBody>
          <a:bodyPr>
            <a:normAutofit fontScale="90000"/>
          </a:bodyPr>
          <a:lstStyle/>
          <a:p>
            <a:pPr marL="18288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altLang="ru-RU" sz="3300" dirty="0" smtClean="0">
                <a:solidFill>
                  <a:schemeClr val="folHlink"/>
                </a:solidFill>
              </a:rPr>
              <a:t>Кафедра </a:t>
            </a:r>
            <a:br>
              <a:rPr lang="ru-RU" altLang="ru-RU" sz="3300" dirty="0" smtClean="0">
                <a:solidFill>
                  <a:schemeClr val="folHlink"/>
                </a:solidFill>
              </a:rPr>
            </a:br>
            <a:r>
              <a:rPr lang="ru-RU" altLang="ru-RU" sz="3300" dirty="0" smtClean="0">
                <a:solidFill>
                  <a:schemeClr val="folHlink"/>
                </a:solidFill>
              </a:rPr>
              <a:t>«Финансовый мониторинг и финансовые рынки» </a:t>
            </a:r>
            <a:br>
              <a:rPr lang="ru-RU" altLang="ru-RU" sz="3300" dirty="0" smtClean="0">
                <a:solidFill>
                  <a:schemeClr val="folHlink"/>
                </a:solidFill>
              </a:rPr>
            </a:br>
            <a:r>
              <a:rPr lang="ru-RU" altLang="ru-RU" sz="3300" dirty="0" smtClean="0">
                <a:solidFill>
                  <a:schemeClr val="folHlink"/>
                </a:solidFill>
              </a:rPr>
              <a:t>РГЭУ (РИНХ)</a:t>
            </a:r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5795963" y="115888"/>
            <a:ext cx="2376487" cy="7921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3557" name="Picture 4" descr="Федеральная служба по финансовому мониторинг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5888"/>
            <a:ext cx="3311525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5" descr="На главную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4450"/>
            <a:ext cx="1150938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6" descr="Центральный банк Российской Федераци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988" y="187325"/>
            <a:ext cx="2232025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902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88640"/>
            <a:ext cx="8544949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Для чего нужен собственный резервный </a:t>
            </a:r>
            <a:r>
              <a:rPr lang="ru-RU" b="1" dirty="0" smtClean="0">
                <a:solidFill>
                  <a:srgbClr val="FF0000"/>
                </a:solidFill>
              </a:rPr>
              <a:t>де</a:t>
            </a:r>
            <a:r>
              <a:rPr lang="ru-RU" b="1" dirty="0">
                <a:solidFill>
                  <a:srgbClr val="FF0000"/>
                </a:solidFill>
              </a:rPr>
              <a:t>нежный фонд?</a:t>
            </a: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А.</a:t>
            </a:r>
            <a:r>
              <a:rPr lang="ru-RU" b="1" dirty="0">
                <a:solidFill>
                  <a:srgbClr val="FF0000"/>
                </a:solidFill>
              </a:rPr>
              <a:t>  он служит «подушкой безопасности» и помогает пережить сложные финансовые ситуации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Б.</a:t>
            </a:r>
            <a:r>
              <a:rPr lang="ru-RU" b="1" dirty="0">
                <a:solidFill>
                  <a:srgbClr val="FF0000"/>
                </a:solidFill>
              </a:rPr>
              <a:t>  чтобы использовать эти деньги на поездку в отпуск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В.</a:t>
            </a:r>
            <a:r>
              <a:rPr lang="ru-RU" b="1" dirty="0">
                <a:solidFill>
                  <a:srgbClr val="FF0000"/>
                </a:solidFill>
              </a:rPr>
              <a:t>  он совсем не </a:t>
            </a:r>
            <a:r>
              <a:rPr lang="ru-RU" b="1" dirty="0" smtClean="0">
                <a:solidFill>
                  <a:srgbClr val="FF0000"/>
                </a:solidFill>
              </a:rPr>
              <a:t>нужен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 2: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500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974"/>
            <a:ext cx="9192519" cy="667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 3: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Для чего нужны государству резервные денежные фонды: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А) для накопления излишков денежных средств,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Б) для дублирования функций Пенсионного фонда.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В) для формирования государственной «подушки финансовой безопасности».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53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09" y="116632"/>
            <a:ext cx="8592955" cy="6444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26001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Защищенность жизненно важных интересов личности, общества и государства в </a:t>
            </a:r>
            <a:r>
              <a:rPr lang="ru-RU" dirty="0" smtClean="0">
                <a:solidFill>
                  <a:srgbClr val="FF0000"/>
                </a:solidFill>
              </a:rPr>
              <a:t>финансовой </a:t>
            </a:r>
            <a:r>
              <a:rPr lang="ru-RU" dirty="0">
                <a:solidFill>
                  <a:srgbClr val="FF0000"/>
                </a:solidFill>
              </a:rPr>
              <a:t>сфере от внутренних и внешних угроз – это: 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>
                <a:solidFill>
                  <a:srgbClr val="FF0000"/>
                </a:solidFill>
              </a:rPr>
              <a:t>) </a:t>
            </a:r>
            <a:r>
              <a:rPr lang="ru-RU" dirty="0" smtClean="0">
                <a:solidFill>
                  <a:srgbClr val="FF0000"/>
                </a:solidFill>
              </a:rPr>
              <a:t>финансовая безопасность</a:t>
            </a:r>
            <a:r>
              <a:rPr lang="ru-RU" dirty="0">
                <a:solidFill>
                  <a:srgbClr val="FF0000"/>
                </a:solidFill>
              </a:rPr>
              <a:t>; 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б</a:t>
            </a:r>
            <a:r>
              <a:rPr lang="ru-RU" dirty="0">
                <a:solidFill>
                  <a:srgbClr val="FF0000"/>
                </a:solidFill>
              </a:rPr>
              <a:t>) </a:t>
            </a:r>
            <a:r>
              <a:rPr lang="ru-RU" dirty="0" smtClean="0">
                <a:solidFill>
                  <a:srgbClr val="FF0000"/>
                </a:solidFill>
              </a:rPr>
              <a:t>продовольственная безопасность;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в) транспортная безопасность.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 4: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16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850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 5: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При ответе на вопросы Вы выбрали «безопасность?»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Значит, вы владеете навыками личной финансовой безопасности…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Значит, Вы готовы научиться обеспечивать финансовую безопасность государства…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448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0113" y="1981200"/>
            <a:ext cx="7786687" cy="4114800"/>
          </a:xfrm>
        </p:spPr>
        <p:txBody>
          <a:bodyPr/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ru-RU" sz="5400" dirty="0"/>
              <a:t> Профиль «Финансовая безопасность» </a:t>
            </a:r>
          </a:p>
          <a:p>
            <a:pPr marL="0" indent="0" algn="ctr">
              <a:buNone/>
            </a:pPr>
            <a:r>
              <a:rPr lang="ru-RU" sz="5400" dirty="0"/>
              <a:t>ДЛЯ ВАС!!!</a:t>
            </a:r>
          </a:p>
          <a:p>
            <a:pPr eaLnBrk="1" hangingPunct="1"/>
            <a:endParaRPr lang="ru-RU" altLang="ru-RU" dirty="0" smtClean="0"/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6372225" y="620713"/>
            <a:ext cx="2376488" cy="7921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</a:endParaRPr>
          </a:p>
        </p:txBody>
      </p:sp>
      <p:pic>
        <p:nvPicPr>
          <p:cNvPr id="4100" name="Picture 6" descr="Федеральная служба по финансовому мониторинг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620713"/>
            <a:ext cx="3311525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7" descr="На главную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549275"/>
            <a:ext cx="115093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8" descr="Центральный банк Российской Федераци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0" y="692150"/>
            <a:ext cx="2232025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921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sz="quarter" idx="4294967295"/>
          </p:nvPr>
        </p:nvSpPr>
        <p:spPr>
          <a:xfrm>
            <a:off x="900113" y="1981200"/>
            <a:ext cx="7786687" cy="4114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45720" indent="0" algn="just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altLang="ru-RU" b="1" dirty="0" smtClean="0"/>
              <a:t>Ключевая проблема финансовой безопасности государства  - это отмывание преступных доходов и финансирование терроризма. </a:t>
            </a:r>
          </a:p>
          <a:p>
            <a:pPr marL="45720" indent="0" algn="just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altLang="ru-RU" b="1" dirty="0" smtClean="0"/>
              <a:t>Использование </a:t>
            </a:r>
            <a:r>
              <a:rPr lang="ru-RU" altLang="ru-RU" b="1" u="sng" dirty="0" smtClean="0"/>
              <a:t>финансового мониторинга</a:t>
            </a:r>
            <a:r>
              <a:rPr lang="ru-RU" altLang="ru-RU" b="1" dirty="0" smtClean="0"/>
              <a:t> – это один из основных путей решения данных проблем. </a:t>
            </a:r>
          </a:p>
        </p:txBody>
      </p:sp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6372225" y="620713"/>
            <a:ext cx="2376488" cy="7921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7172" name="Picture 6" descr="Федеральная служба по финансовому мониторинг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620713"/>
            <a:ext cx="3311525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7" descr="На главную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549275"/>
            <a:ext cx="115093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8" descr="Центральный банк Российской Федераци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0" y="692150"/>
            <a:ext cx="2232025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084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Профессиональный стандарт «Специалист по финансовому мониторингу»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1600" dirty="0" smtClean="0"/>
              <a:t>(</a:t>
            </a:r>
            <a:r>
              <a:rPr lang="ru-RU" sz="1600" dirty="0"/>
              <a:t>приказ Министерства труда и социальной защиты РФ от 24 июля 2015 г. N 512н )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err="1" smtClean="0"/>
              <a:t>Профстандарт</a:t>
            </a:r>
            <a:r>
              <a:rPr lang="ru-RU" dirty="0" smtClean="0"/>
              <a:t>: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описывает профессию по обеспечению финансовой безопасности и финансовому мониторингу,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задает </a:t>
            </a:r>
            <a:r>
              <a:rPr lang="ru-RU" dirty="0"/>
              <a:t>чёткие и ясные требования к компетенциям </a:t>
            </a:r>
            <a:r>
              <a:rPr lang="ru-RU" dirty="0" smtClean="0"/>
              <a:t>специалистов,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используется в работе кадровых служб предприятий и организаций,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определяет содержание образовательных программ.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834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932</Words>
  <Application>Microsoft Office PowerPoint</Application>
  <PresentationFormat>Экран (4:3)</PresentationFormat>
  <Paragraphs>136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От личной финансовой безопасности – к финансовой безопасности государства</vt:lpstr>
      <vt:lpstr>Шаг 1: </vt:lpstr>
      <vt:lpstr>Шаг 2:</vt:lpstr>
      <vt:lpstr>Шаг 3:</vt:lpstr>
      <vt:lpstr>Шаг 4:</vt:lpstr>
      <vt:lpstr>Шаг 5:</vt:lpstr>
      <vt:lpstr>Презентация PowerPoint</vt:lpstr>
      <vt:lpstr>Презентация PowerPoint</vt:lpstr>
      <vt:lpstr>Профессиональный стандарт «Специалист по финансовому мониторингу»  (приказ Министерства труда и социальной защиты РФ от 24 июля 2015 г. N 512н ) </vt:lpstr>
      <vt:lpstr>Где нужны специалисты по финансовой безопасности?</vt:lpstr>
      <vt:lpstr>Российская система противодействия отмыванию денег и финансированию терроризма включает: </vt:lpstr>
      <vt:lpstr>Презентация PowerPoint</vt:lpstr>
      <vt:lpstr>Презентация PowerPoint</vt:lpstr>
      <vt:lpstr>СПЕЦИАЛИСТЫ ПО ФИНАНСОВОЙ БЕЗОПАСНОСТИ ВОСТРЕБОВАНЫ В:</vt:lpstr>
      <vt:lpstr>СПЕЦИАЛИСТЫ ПО ФИНАНСОВОЙ БЕЗОПАСНОСТИ ВОСТРЕБОВАНЫ В:</vt:lpstr>
      <vt:lpstr>Количество финансовых организаций</vt:lpstr>
      <vt:lpstr>2 звено российской системы противодействия отмыванию денег и финансированию терроризма </vt:lpstr>
      <vt:lpstr>СПЕЦИАЛИСТЫ ПО ФИНАНСОВОЙ БЕЗОПАСНОСТИ ВОСТРЕБОВАНЫ В:</vt:lpstr>
      <vt:lpstr>СПЕЦИАЛИСТЫ ПО ФИНАНСОВОЙ БЕЗОПАСНОСТИ ВОСТРЕБОВАНЫ В:</vt:lpstr>
      <vt:lpstr>СПЕЦИАЛИСТЫ ПО ФИНАНСОВОЙ БЕЗОПАСНОСТИ ВОСТРЕБОВАНЫ В:</vt:lpstr>
      <vt:lpstr>Презентация PowerPoint</vt:lpstr>
      <vt:lpstr>Презентация PowerPoint</vt:lpstr>
      <vt:lpstr>Презентация PowerPoint</vt:lpstr>
      <vt:lpstr>Презентация PowerPoint</vt:lpstr>
      <vt:lpstr>Участники сетевого Института в сфере ПОД/ФТ</vt:lpstr>
      <vt:lpstr>Презентация PowerPoint</vt:lpstr>
      <vt:lpstr>Кафедра  «Финансовый мониторинг и финансовые рынки»  РГЭУ (РИНХ)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 личной финансовой безопасности – к финансовой безопасности государства</dc:title>
  <cp:lastModifiedBy>Windows User</cp:lastModifiedBy>
  <cp:revision>23</cp:revision>
  <dcterms:modified xsi:type="dcterms:W3CDTF">2017-02-20T06:50:22Z</dcterms:modified>
</cp:coreProperties>
</file>